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265" r:id="rId2"/>
    <p:sldId id="284" r:id="rId3"/>
    <p:sldId id="274" r:id="rId4"/>
    <p:sldId id="267" r:id="rId5"/>
    <p:sldId id="279" r:id="rId6"/>
    <p:sldId id="280" r:id="rId7"/>
    <p:sldId id="281" r:id="rId8"/>
    <p:sldId id="282" r:id="rId9"/>
    <p:sldId id="283" r:id="rId10"/>
    <p:sldId id="278" r:id="rId11"/>
    <p:sldId id="271" r:id="rId12"/>
    <p:sldId id="272" r:id="rId13"/>
    <p:sldId id="311" r:id="rId14"/>
    <p:sldId id="312" r:id="rId15"/>
    <p:sldId id="313" r:id="rId16"/>
    <p:sldId id="314" r:id="rId17"/>
    <p:sldId id="315" r:id="rId18"/>
    <p:sldId id="316" r:id="rId19"/>
    <p:sldId id="317" r:id="rId20"/>
    <p:sldId id="318" r:id="rId21"/>
    <p:sldId id="319" r:id="rId22"/>
    <p:sldId id="320" r:id="rId23"/>
    <p:sldId id="321" r:id="rId24"/>
    <p:sldId id="322" r:id="rId25"/>
    <p:sldId id="323" r:id="rId26"/>
    <p:sldId id="32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25" r:id="rId54"/>
  </p:sldIdLst>
  <p:sldSz cx="12190413"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FC737"/>
    <a:srgbClr val="687620"/>
    <a:srgbClr val="A7BE34"/>
    <a:srgbClr val="77933C"/>
    <a:srgbClr val="C6D76F"/>
    <a:srgbClr val="A1C064"/>
    <a:srgbClr val="51B42E"/>
    <a:srgbClr val="8FA32D"/>
    <a:srgbClr val="7C8D27"/>
    <a:srgbClr val="9CB1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13" autoAdjust="0"/>
    <p:restoredTop sz="96625" autoAdjust="0"/>
  </p:normalViewPr>
  <p:slideViewPr>
    <p:cSldViewPr>
      <p:cViewPr>
        <p:scale>
          <a:sx n="80" d="100"/>
          <a:sy n="80" d="100"/>
        </p:scale>
        <p:origin x="-108" y="-24"/>
      </p:cViewPr>
      <p:guideLst>
        <p:guide orient="horz" pos="1389"/>
        <p:guide pos="3839"/>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348C58-0945-4444-90A7-C83EEE73D92A}" type="doc">
      <dgm:prSet loTypeId="urn:microsoft.com/office/officeart/2005/8/layout/hChevron3" loCatId="" qsTypeId="urn:microsoft.com/office/officeart/2005/8/quickstyle/simple2" qsCatId="simple" csTypeId="urn:microsoft.com/office/officeart/2005/8/colors/accent3_2" csCatId="accent3" phldr="1"/>
      <dgm:spPr/>
    </dgm:pt>
    <dgm:pt modelId="{935B9AB1-1B6E-8843-B490-365E9323D2C7}">
      <dgm:prSet phldrT="[Text]" custT="1"/>
      <dgm:spPr/>
      <dgm:t>
        <a:bodyPr/>
        <a:lstStyle/>
        <a:p>
          <a:pPr algn="l"/>
          <a:r>
            <a:rPr lang="de-DE" sz="2400" dirty="0" smtClean="0"/>
            <a:t>1. Portraits erstellen durch Fotograf</a:t>
          </a:r>
          <a:endParaRPr lang="de-DE" sz="2400" dirty="0"/>
        </a:p>
      </dgm:t>
    </dgm:pt>
    <dgm:pt modelId="{7348868B-8263-854B-9AC4-CF87B3B990B1}" type="parTrans" cxnId="{CDC5F2AA-92E4-1B4B-A123-3B5CEFD22DCE}">
      <dgm:prSet/>
      <dgm:spPr/>
      <dgm:t>
        <a:bodyPr/>
        <a:lstStyle/>
        <a:p>
          <a:endParaRPr lang="de-DE"/>
        </a:p>
      </dgm:t>
    </dgm:pt>
    <dgm:pt modelId="{136759C0-D11A-984E-AA95-64539EC219D9}" type="sibTrans" cxnId="{CDC5F2AA-92E4-1B4B-A123-3B5CEFD22DCE}">
      <dgm:prSet/>
      <dgm:spPr/>
      <dgm:t>
        <a:bodyPr/>
        <a:lstStyle/>
        <a:p>
          <a:endParaRPr lang="de-DE"/>
        </a:p>
      </dgm:t>
    </dgm:pt>
    <dgm:pt modelId="{85BED734-A816-BC46-AD33-26F806C43B5D}">
      <dgm:prSet phldrT="[Text]" custT="1"/>
      <dgm:spPr/>
      <dgm:t>
        <a:bodyPr/>
        <a:lstStyle/>
        <a:p>
          <a:pPr algn="l"/>
          <a:r>
            <a:rPr lang="de-DE" sz="2400" dirty="0" smtClean="0"/>
            <a:t>2. Vernissage</a:t>
          </a:r>
          <a:endParaRPr lang="de-DE" sz="2400" dirty="0"/>
        </a:p>
      </dgm:t>
    </dgm:pt>
    <dgm:pt modelId="{57A454BC-2743-ED44-8329-279073B9D73F}" type="parTrans" cxnId="{31DF2BCA-84A0-0A49-B4CF-0841F3CA550F}">
      <dgm:prSet/>
      <dgm:spPr/>
      <dgm:t>
        <a:bodyPr/>
        <a:lstStyle/>
        <a:p>
          <a:endParaRPr lang="de-DE"/>
        </a:p>
      </dgm:t>
    </dgm:pt>
    <dgm:pt modelId="{19D04048-3C60-2945-8C22-D82D6C867D7A}" type="sibTrans" cxnId="{31DF2BCA-84A0-0A49-B4CF-0841F3CA550F}">
      <dgm:prSet/>
      <dgm:spPr/>
      <dgm:t>
        <a:bodyPr/>
        <a:lstStyle/>
        <a:p>
          <a:endParaRPr lang="de-DE"/>
        </a:p>
      </dgm:t>
    </dgm:pt>
    <dgm:pt modelId="{AD40AA43-2B1C-D64D-B52E-2EDCE2DBF6B4}">
      <dgm:prSet phldrT="[Text]" custT="1"/>
      <dgm:spPr/>
      <dgm:t>
        <a:bodyPr/>
        <a:lstStyle/>
        <a:p>
          <a:pPr algn="l"/>
          <a:r>
            <a:rPr lang="de-DE" sz="2400" dirty="0" smtClean="0"/>
            <a:t>3. Alternierende Bilder</a:t>
          </a:r>
          <a:endParaRPr lang="de-DE" sz="2400" dirty="0"/>
        </a:p>
      </dgm:t>
    </dgm:pt>
    <dgm:pt modelId="{D25024AD-0F67-2944-B2AC-DE7FADC426FF}" type="parTrans" cxnId="{0D7DC3F5-0FC0-5B48-A929-63099E7A84BB}">
      <dgm:prSet/>
      <dgm:spPr/>
      <dgm:t>
        <a:bodyPr/>
        <a:lstStyle/>
        <a:p>
          <a:endParaRPr lang="de-DE"/>
        </a:p>
      </dgm:t>
    </dgm:pt>
    <dgm:pt modelId="{F007671B-FA89-8347-B9FA-D22F639B7216}" type="sibTrans" cxnId="{0D7DC3F5-0FC0-5B48-A929-63099E7A84BB}">
      <dgm:prSet/>
      <dgm:spPr/>
      <dgm:t>
        <a:bodyPr/>
        <a:lstStyle/>
        <a:p>
          <a:endParaRPr lang="de-DE"/>
        </a:p>
      </dgm:t>
    </dgm:pt>
    <dgm:pt modelId="{DF68034F-4297-5647-813D-77DE9752B91F}" type="pres">
      <dgm:prSet presAssocID="{79348C58-0945-4444-90A7-C83EEE73D92A}" presName="Name0" presStyleCnt="0">
        <dgm:presLayoutVars>
          <dgm:dir/>
          <dgm:resizeHandles val="exact"/>
        </dgm:presLayoutVars>
      </dgm:prSet>
      <dgm:spPr/>
    </dgm:pt>
    <dgm:pt modelId="{1AC4DD6D-B738-824D-B429-F301584A4DEF}" type="pres">
      <dgm:prSet presAssocID="{935B9AB1-1B6E-8843-B490-365E9323D2C7}" presName="parTxOnly" presStyleLbl="node1" presStyleIdx="0" presStyleCnt="3" custScaleX="94946" custLinFactNeighborX="-18290" custLinFactNeighborY="75000">
        <dgm:presLayoutVars>
          <dgm:bulletEnabled val="1"/>
        </dgm:presLayoutVars>
      </dgm:prSet>
      <dgm:spPr/>
      <dgm:t>
        <a:bodyPr/>
        <a:lstStyle/>
        <a:p>
          <a:endParaRPr lang="de-DE"/>
        </a:p>
      </dgm:t>
    </dgm:pt>
    <dgm:pt modelId="{93600369-E0DA-904D-9123-CE2D18AB19E6}" type="pres">
      <dgm:prSet presAssocID="{136759C0-D11A-984E-AA95-64539EC219D9}" presName="parSpace" presStyleCnt="0"/>
      <dgm:spPr/>
    </dgm:pt>
    <dgm:pt modelId="{9447852F-D177-B54A-B394-6566544DA17E}" type="pres">
      <dgm:prSet presAssocID="{85BED734-A816-BC46-AD33-26F806C43B5D}" presName="parTxOnly" presStyleLbl="node1" presStyleIdx="1" presStyleCnt="3" custScaleX="63449">
        <dgm:presLayoutVars>
          <dgm:bulletEnabled val="1"/>
        </dgm:presLayoutVars>
      </dgm:prSet>
      <dgm:spPr/>
      <dgm:t>
        <a:bodyPr/>
        <a:lstStyle/>
        <a:p>
          <a:endParaRPr lang="de-DE"/>
        </a:p>
      </dgm:t>
    </dgm:pt>
    <dgm:pt modelId="{1E7503CD-442C-8546-BE33-3148E106835C}" type="pres">
      <dgm:prSet presAssocID="{19D04048-3C60-2945-8C22-D82D6C867D7A}" presName="parSpace" presStyleCnt="0"/>
      <dgm:spPr/>
    </dgm:pt>
    <dgm:pt modelId="{AB3BF6A3-48C9-D94E-B1A2-A0EEDE502D4C}" type="pres">
      <dgm:prSet presAssocID="{AD40AA43-2B1C-D64D-B52E-2EDCE2DBF6B4}" presName="parTxOnly" presStyleLbl="node1" presStyleIdx="2" presStyleCnt="3" custScaleX="58634">
        <dgm:presLayoutVars>
          <dgm:bulletEnabled val="1"/>
        </dgm:presLayoutVars>
      </dgm:prSet>
      <dgm:spPr/>
      <dgm:t>
        <a:bodyPr/>
        <a:lstStyle/>
        <a:p>
          <a:endParaRPr lang="de-DE"/>
        </a:p>
      </dgm:t>
    </dgm:pt>
  </dgm:ptLst>
  <dgm:cxnLst>
    <dgm:cxn modelId="{A30826F7-C846-3F47-A85D-A168146BEEA4}" type="presOf" srcId="{85BED734-A816-BC46-AD33-26F806C43B5D}" destId="{9447852F-D177-B54A-B394-6566544DA17E}" srcOrd="0" destOrd="0" presId="urn:microsoft.com/office/officeart/2005/8/layout/hChevron3"/>
    <dgm:cxn modelId="{CDC5F2AA-92E4-1B4B-A123-3B5CEFD22DCE}" srcId="{79348C58-0945-4444-90A7-C83EEE73D92A}" destId="{935B9AB1-1B6E-8843-B490-365E9323D2C7}" srcOrd="0" destOrd="0" parTransId="{7348868B-8263-854B-9AC4-CF87B3B990B1}" sibTransId="{136759C0-D11A-984E-AA95-64539EC219D9}"/>
    <dgm:cxn modelId="{0D7DC3F5-0FC0-5B48-A929-63099E7A84BB}" srcId="{79348C58-0945-4444-90A7-C83EEE73D92A}" destId="{AD40AA43-2B1C-D64D-B52E-2EDCE2DBF6B4}" srcOrd="2" destOrd="0" parTransId="{D25024AD-0F67-2944-B2AC-DE7FADC426FF}" sibTransId="{F007671B-FA89-8347-B9FA-D22F639B7216}"/>
    <dgm:cxn modelId="{31DF2BCA-84A0-0A49-B4CF-0841F3CA550F}" srcId="{79348C58-0945-4444-90A7-C83EEE73D92A}" destId="{85BED734-A816-BC46-AD33-26F806C43B5D}" srcOrd="1" destOrd="0" parTransId="{57A454BC-2743-ED44-8329-279073B9D73F}" sibTransId="{19D04048-3C60-2945-8C22-D82D6C867D7A}"/>
    <dgm:cxn modelId="{95B78DF3-E7DA-3542-841E-3B94FBDF26A7}" type="presOf" srcId="{79348C58-0945-4444-90A7-C83EEE73D92A}" destId="{DF68034F-4297-5647-813D-77DE9752B91F}" srcOrd="0" destOrd="0" presId="urn:microsoft.com/office/officeart/2005/8/layout/hChevron3"/>
    <dgm:cxn modelId="{5B636BAF-A279-BF49-8DF5-F29BA79E1910}" type="presOf" srcId="{935B9AB1-1B6E-8843-B490-365E9323D2C7}" destId="{1AC4DD6D-B738-824D-B429-F301584A4DEF}" srcOrd="0" destOrd="0" presId="urn:microsoft.com/office/officeart/2005/8/layout/hChevron3"/>
    <dgm:cxn modelId="{4D2AA9FC-4B7E-614D-AE07-A4891DA22866}" type="presOf" srcId="{AD40AA43-2B1C-D64D-B52E-2EDCE2DBF6B4}" destId="{AB3BF6A3-48C9-D94E-B1A2-A0EEDE502D4C}" srcOrd="0" destOrd="0" presId="urn:microsoft.com/office/officeart/2005/8/layout/hChevron3"/>
    <dgm:cxn modelId="{426DC59C-E7BC-D14A-86DA-B3AB9B7FDF05}" type="presParOf" srcId="{DF68034F-4297-5647-813D-77DE9752B91F}" destId="{1AC4DD6D-B738-824D-B429-F301584A4DEF}" srcOrd="0" destOrd="0" presId="urn:microsoft.com/office/officeart/2005/8/layout/hChevron3"/>
    <dgm:cxn modelId="{B1C425FE-81CB-6049-A685-C1847488953F}" type="presParOf" srcId="{DF68034F-4297-5647-813D-77DE9752B91F}" destId="{93600369-E0DA-904D-9123-CE2D18AB19E6}" srcOrd="1" destOrd="0" presId="urn:microsoft.com/office/officeart/2005/8/layout/hChevron3"/>
    <dgm:cxn modelId="{49B1CB3C-65A3-1F40-9A89-9BB5943B8180}" type="presParOf" srcId="{DF68034F-4297-5647-813D-77DE9752B91F}" destId="{9447852F-D177-B54A-B394-6566544DA17E}" srcOrd="2" destOrd="0" presId="urn:microsoft.com/office/officeart/2005/8/layout/hChevron3"/>
    <dgm:cxn modelId="{DA9865CF-6E0D-E341-AE26-1C6ECFBA6E69}" type="presParOf" srcId="{DF68034F-4297-5647-813D-77DE9752B91F}" destId="{1E7503CD-442C-8546-BE33-3148E106835C}" srcOrd="3" destOrd="0" presId="urn:microsoft.com/office/officeart/2005/8/layout/hChevron3"/>
    <dgm:cxn modelId="{3221ED89-24EB-CE43-B048-3B9FAACA4D9B}" type="presParOf" srcId="{DF68034F-4297-5647-813D-77DE9752B91F}" destId="{AB3BF6A3-48C9-D94E-B1A2-A0EEDE502D4C}" srcOrd="4"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88B65DB-B3A4-6247-BE6B-822710EC9645}" type="doc">
      <dgm:prSet loTypeId="urn:microsoft.com/office/officeart/2005/8/layout/hChevron3" loCatId="" qsTypeId="urn:microsoft.com/office/officeart/2005/8/quickstyle/simple4" qsCatId="simple" csTypeId="urn:microsoft.com/office/officeart/2005/8/colors/accent3_5" csCatId="accent3" phldr="1"/>
      <dgm:spPr/>
    </dgm:pt>
    <dgm:pt modelId="{B02563DB-6E21-0B40-A56D-2315B6BA7F58}">
      <dgm:prSet phldrT="[Text]"/>
      <dgm:spPr/>
      <dgm:t>
        <a:bodyPr/>
        <a:lstStyle/>
        <a:p>
          <a:r>
            <a:rPr lang="de-DE" dirty="0" smtClean="0"/>
            <a:t>Postkarten</a:t>
          </a:r>
          <a:endParaRPr lang="de-DE" dirty="0"/>
        </a:p>
      </dgm:t>
    </dgm:pt>
    <dgm:pt modelId="{212DF7D6-5C33-D04D-A260-1C93770CBB2D}" type="parTrans" cxnId="{A1223CD2-AA84-7041-AA7B-56ED777FD962}">
      <dgm:prSet/>
      <dgm:spPr/>
      <dgm:t>
        <a:bodyPr/>
        <a:lstStyle/>
        <a:p>
          <a:endParaRPr lang="de-DE"/>
        </a:p>
      </dgm:t>
    </dgm:pt>
    <dgm:pt modelId="{E8D1C2B1-CC78-7E4A-B3A0-6D8A3BBEA462}" type="sibTrans" cxnId="{A1223CD2-AA84-7041-AA7B-56ED777FD962}">
      <dgm:prSet/>
      <dgm:spPr/>
      <dgm:t>
        <a:bodyPr/>
        <a:lstStyle/>
        <a:p>
          <a:endParaRPr lang="de-DE"/>
        </a:p>
      </dgm:t>
    </dgm:pt>
    <dgm:pt modelId="{F3834A23-6B35-CD4C-8CD7-3080074A3E30}" type="pres">
      <dgm:prSet presAssocID="{188B65DB-B3A4-6247-BE6B-822710EC9645}" presName="Name0" presStyleCnt="0">
        <dgm:presLayoutVars>
          <dgm:dir/>
          <dgm:resizeHandles val="exact"/>
        </dgm:presLayoutVars>
      </dgm:prSet>
      <dgm:spPr/>
    </dgm:pt>
    <dgm:pt modelId="{50FE6961-E6F2-9344-B787-6A44C1E103FF}" type="pres">
      <dgm:prSet presAssocID="{B02563DB-6E21-0B40-A56D-2315B6BA7F58}" presName="parTxOnly" presStyleLbl="node1" presStyleIdx="0" presStyleCnt="1" custLinFactNeighborX="627" custLinFactNeighborY="-5822">
        <dgm:presLayoutVars>
          <dgm:bulletEnabled val="1"/>
        </dgm:presLayoutVars>
      </dgm:prSet>
      <dgm:spPr/>
      <dgm:t>
        <a:bodyPr/>
        <a:lstStyle/>
        <a:p>
          <a:endParaRPr lang="de-DE"/>
        </a:p>
      </dgm:t>
    </dgm:pt>
  </dgm:ptLst>
  <dgm:cxnLst>
    <dgm:cxn modelId="{A1223CD2-AA84-7041-AA7B-56ED777FD962}" srcId="{188B65DB-B3A4-6247-BE6B-822710EC9645}" destId="{B02563DB-6E21-0B40-A56D-2315B6BA7F58}" srcOrd="0" destOrd="0" parTransId="{212DF7D6-5C33-D04D-A260-1C93770CBB2D}" sibTransId="{E8D1C2B1-CC78-7E4A-B3A0-6D8A3BBEA462}"/>
    <dgm:cxn modelId="{FB0789FA-FCFC-5640-863B-03C2FF567116}" type="presOf" srcId="{B02563DB-6E21-0B40-A56D-2315B6BA7F58}" destId="{50FE6961-E6F2-9344-B787-6A44C1E103FF}" srcOrd="0" destOrd="0" presId="urn:microsoft.com/office/officeart/2005/8/layout/hChevron3"/>
    <dgm:cxn modelId="{BDD56579-0117-EA40-8DB6-E92DA9E0AB08}" type="presOf" srcId="{188B65DB-B3A4-6247-BE6B-822710EC9645}" destId="{F3834A23-6B35-CD4C-8CD7-3080074A3E30}" srcOrd="0" destOrd="0" presId="urn:microsoft.com/office/officeart/2005/8/layout/hChevron3"/>
    <dgm:cxn modelId="{995E4053-5802-954D-8320-85EA35AD0C74}" type="presParOf" srcId="{F3834A23-6B35-CD4C-8CD7-3080074A3E30}" destId="{50FE6961-E6F2-9344-B787-6A44C1E103FF}" srcOrd="0" destOrd="0" presId="urn:microsoft.com/office/officeart/2005/8/layout/hChevron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C4DD6D-B738-824D-B429-F301584A4DEF}">
      <dsp:nvSpPr>
        <dsp:cNvPr id="0" name=""/>
        <dsp:cNvSpPr/>
      </dsp:nvSpPr>
      <dsp:spPr>
        <a:xfrm>
          <a:off x="0" y="0"/>
          <a:ext cx="6043955" cy="914400"/>
        </a:xfrm>
        <a:prstGeom prst="homePlate">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8016" tIns="64008" rIns="32004" bIns="64008" numCol="1" spcCol="1270" anchor="ctr" anchorCtr="0">
          <a:noAutofit/>
        </a:bodyPr>
        <a:lstStyle/>
        <a:p>
          <a:pPr lvl="0" algn="l" defTabSz="1066800">
            <a:lnSpc>
              <a:spcPct val="90000"/>
            </a:lnSpc>
            <a:spcBef>
              <a:spcPct val="0"/>
            </a:spcBef>
            <a:spcAft>
              <a:spcPct val="35000"/>
            </a:spcAft>
          </a:pPr>
          <a:r>
            <a:rPr lang="de-DE" sz="2400" kern="1200" dirty="0" smtClean="0"/>
            <a:t>1. Portraits erstellen durch Fotograf</a:t>
          </a:r>
          <a:endParaRPr lang="de-DE" sz="2400" kern="1200" dirty="0"/>
        </a:p>
      </dsp:txBody>
      <dsp:txXfrm>
        <a:off x="0" y="0"/>
        <a:ext cx="5815355" cy="914400"/>
      </dsp:txXfrm>
    </dsp:sp>
    <dsp:sp modelId="{9447852F-D177-B54A-B394-6566544DA17E}">
      <dsp:nvSpPr>
        <dsp:cNvPr id="0" name=""/>
        <dsp:cNvSpPr/>
      </dsp:nvSpPr>
      <dsp:spPr>
        <a:xfrm>
          <a:off x="4775073" y="0"/>
          <a:ext cx="4038958" cy="914400"/>
        </a:xfrm>
        <a:prstGeom prst="chevron">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96012" tIns="64008" rIns="32004" bIns="64008" numCol="1" spcCol="1270" anchor="ctr" anchorCtr="0">
          <a:noAutofit/>
        </a:bodyPr>
        <a:lstStyle/>
        <a:p>
          <a:pPr lvl="0" algn="l" defTabSz="1066800">
            <a:lnSpc>
              <a:spcPct val="90000"/>
            </a:lnSpc>
            <a:spcBef>
              <a:spcPct val="0"/>
            </a:spcBef>
            <a:spcAft>
              <a:spcPct val="35000"/>
            </a:spcAft>
          </a:pPr>
          <a:r>
            <a:rPr lang="de-DE" sz="2400" kern="1200" dirty="0" smtClean="0"/>
            <a:t>2. Vernissage</a:t>
          </a:r>
          <a:endParaRPr lang="de-DE" sz="2400" kern="1200" dirty="0"/>
        </a:p>
      </dsp:txBody>
      <dsp:txXfrm>
        <a:off x="5232273" y="0"/>
        <a:ext cx="3124558" cy="914400"/>
      </dsp:txXfrm>
    </dsp:sp>
    <dsp:sp modelId="{AB3BF6A3-48C9-D94E-B1A2-A0EEDE502D4C}">
      <dsp:nvSpPr>
        <dsp:cNvPr id="0" name=""/>
        <dsp:cNvSpPr/>
      </dsp:nvSpPr>
      <dsp:spPr>
        <a:xfrm>
          <a:off x="7540895" y="0"/>
          <a:ext cx="3732450" cy="914400"/>
        </a:xfrm>
        <a:prstGeom prst="chevron">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96012" tIns="64008" rIns="32004" bIns="64008" numCol="1" spcCol="1270" anchor="ctr" anchorCtr="0">
          <a:noAutofit/>
        </a:bodyPr>
        <a:lstStyle/>
        <a:p>
          <a:pPr lvl="0" algn="l" defTabSz="1066800">
            <a:lnSpc>
              <a:spcPct val="90000"/>
            </a:lnSpc>
            <a:spcBef>
              <a:spcPct val="0"/>
            </a:spcBef>
            <a:spcAft>
              <a:spcPct val="35000"/>
            </a:spcAft>
          </a:pPr>
          <a:r>
            <a:rPr lang="de-DE" sz="2400" kern="1200" dirty="0" smtClean="0"/>
            <a:t>3. Alternierende Bilder</a:t>
          </a:r>
          <a:endParaRPr lang="de-DE" sz="2400" kern="1200" dirty="0"/>
        </a:p>
      </dsp:txBody>
      <dsp:txXfrm>
        <a:off x="7998095" y="0"/>
        <a:ext cx="2818050" cy="9144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FE6961-E6F2-9344-B787-6A44C1E103FF}">
      <dsp:nvSpPr>
        <dsp:cNvPr id="0" name=""/>
        <dsp:cNvSpPr/>
      </dsp:nvSpPr>
      <dsp:spPr>
        <a:xfrm>
          <a:off x="11013" y="0"/>
          <a:ext cx="11266586" cy="736848"/>
        </a:xfrm>
        <a:prstGeom prst="homePlate">
          <a:avLst/>
        </a:prstGeom>
        <a:gradFill rotWithShape="0">
          <a:gsLst>
            <a:gs pos="0">
              <a:schemeClr val="accent3">
                <a:alpha val="90000"/>
                <a:hueOff val="0"/>
                <a:satOff val="0"/>
                <a:lumOff val="0"/>
                <a:alphaOff val="0"/>
                <a:shade val="51000"/>
                <a:satMod val="130000"/>
              </a:schemeClr>
            </a:gs>
            <a:gs pos="80000">
              <a:schemeClr val="accent3">
                <a:alpha val="90000"/>
                <a:hueOff val="0"/>
                <a:satOff val="0"/>
                <a:lumOff val="0"/>
                <a:alphaOff val="0"/>
                <a:shade val="93000"/>
                <a:satMod val="130000"/>
              </a:schemeClr>
            </a:gs>
            <a:gs pos="100000">
              <a:schemeClr val="accent3">
                <a:alpha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2692" tIns="101346" rIns="50673" bIns="101346" numCol="1" spcCol="1270" anchor="ctr" anchorCtr="0">
          <a:noAutofit/>
        </a:bodyPr>
        <a:lstStyle/>
        <a:p>
          <a:pPr lvl="0" algn="ctr" defTabSz="1689100">
            <a:lnSpc>
              <a:spcPct val="90000"/>
            </a:lnSpc>
            <a:spcBef>
              <a:spcPct val="0"/>
            </a:spcBef>
            <a:spcAft>
              <a:spcPct val="35000"/>
            </a:spcAft>
          </a:pPr>
          <a:r>
            <a:rPr lang="de-DE" sz="3800" kern="1200" dirty="0" smtClean="0"/>
            <a:t>Postkarten</a:t>
          </a:r>
          <a:endParaRPr lang="de-DE" sz="3800" kern="1200" dirty="0"/>
        </a:p>
      </dsp:txBody>
      <dsp:txXfrm>
        <a:off x="11013" y="0"/>
        <a:ext cx="11082374" cy="736848"/>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2A6C7EB-7889-4E11-91E0-04DB4CE95A34}" type="datetimeFigureOut">
              <a:rPr lang="de-CH" smtClean="0"/>
              <a:pPr/>
              <a:t>30.10.2015</a:t>
            </a:fld>
            <a:endParaRPr lang="de-CH"/>
          </a:p>
        </p:txBody>
      </p:sp>
      <p:sp>
        <p:nvSpPr>
          <p:cNvPr id="4" name="Folienbildplatzhalt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CH"/>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0A4408D-B025-4FA4-B25F-D7A9C32A33EA}" type="slidenum">
              <a:rPr lang="de-CH" smtClean="0"/>
              <a:pPr/>
              <a:t>‹Nr.›</a:t>
            </a:fld>
            <a:endParaRPr lang="de-CH"/>
          </a:p>
        </p:txBody>
      </p:sp>
    </p:spTree>
    <p:extLst>
      <p:ext uri="{BB962C8B-B14F-4D97-AF65-F5344CB8AC3E}">
        <p14:creationId xmlns:p14="http://schemas.microsoft.com/office/powerpoint/2010/main" val="2187596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smtClean="0"/>
              <a:t>Sehr</a:t>
            </a:r>
            <a:r>
              <a:rPr lang="de-CH" baseline="0" dirty="0" smtClean="0"/>
              <a:t> geehrte Damen und Herren, wir begrüssen Sie herzlich zur Präsentation unseres Anti Littering Konzepts für die Seeanlagen der Gemeinde </a:t>
            </a:r>
            <a:r>
              <a:rPr lang="de-CH" baseline="0" dirty="0" err="1" smtClean="0"/>
              <a:t>Rüschlikon</a:t>
            </a:r>
            <a:r>
              <a:rPr lang="de-CH" baseline="0" dirty="0" smtClean="0"/>
              <a:t>.</a:t>
            </a:r>
          </a:p>
          <a:p>
            <a:endParaRPr lang="de-CH" baseline="0" dirty="0" smtClean="0"/>
          </a:p>
          <a:p>
            <a:r>
              <a:rPr lang="de-CH" baseline="0" dirty="0" smtClean="0"/>
              <a:t>Unter dem Namen </a:t>
            </a:r>
            <a:r>
              <a:rPr lang="de-CH" baseline="0" dirty="0" err="1" smtClean="0"/>
              <a:t>Uimpact</a:t>
            </a:r>
            <a:r>
              <a:rPr lang="de-CH" baseline="0" dirty="0" smtClean="0"/>
              <a:t> haben sich die Teilnehmenden des Moduls Umweltkommunikation in Gruppen in die Rollen von</a:t>
            </a:r>
          </a:p>
          <a:p>
            <a:r>
              <a:rPr lang="de-CH" baseline="0" dirty="0" smtClean="0"/>
              <a:t>2 Strategieteams</a:t>
            </a:r>
          </a:p>
          <a:p>
            <a:r>
              <a:rPr lang="de-CH" baseline="0" dirty="0" smtClean="0"/>
              <a:t>1 Evaluationsteam</a:t>
            </a:r>
          </a:p>
          <a:p>
            <a:r>
              <a:rPr lang="de-CH" baseline="0" dirty="0" smtClean="0"/>
              <a:t>Und  der Projektleitung</a:t>
            </a:r>
          </a:p>
          <a:p>
            <a:r>
              <a:rPr lang="de-CH" baseline="0" dirty="0" smtClean="0"/>
              <a:t>eingearbeitet. Die Modulleitung hat unterstützend die Rolle der Geschäftsleitung übernommen. </a:t>
            </a:r>
          </a:p>
          <a:p>
            <a:endParaRPr lang="de-CH" baseline="0" dirty="0" smtClean="0"/>
          </a:p>
          <a:p>
            <a:endParaRPr lang="de-CH" baseline="0" dirty="0" smtClean="0"/>
          </a:p>
        </p:txBody>
      </p:sp>
      <p:sp>
        <p:nvSpPr>
          <p:cNvPr id="4" name="Foliennummernplatzhalter 3"/>
          <p:cNvSpPr>
            <a:spLocks noGrp="1"/>
          </p:cNvSpPr>
          <p:nvPr>
            <p:ph type="sldNum" sz="quarter" idx="10"/>
          </p:nvPr>
        </p:nvSpPr>
        <p:spPr/>
        <p:txBody>
          <a:bodyPr/>
          <a:lstStyle/>
          <a:p>
            <a:fld id="{10A4408D-B025-4FA4-B25F-D7A9C32A33EA}" type="slidenum">
              <a:rPr lang="de-CH" smtClean="0"/>
              <a:pPr/>
              <a:t>1</a:t>
            </a:fld>
            <a:endParaRPr lang="de-CH"/>
          </a:p>
        </p:txBody>
      </p:sp>
    </p:spTree>
    <p:extLst>
      <p:ext uri="{BB962C8B-B14F-4D97-AF65-F5344CB8AC3E}">
        <p14:creationId xmlns:p14="http://schemas.microsoft.com/office/powerpoint/2010/main" val="2533089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smtClean="0"/>
              <a:t>Als</a:t>
            </a:r>
            <a:r>
              <a:rPr lang="de-CH" baseline="0" dirty="0" smtClean="0"/>
              <a:t> sinnvolle Schwerpunkte wurden in der Folge die Identifizierung mit sauberen Seeanlagen sowie Sauberkeit als Werthaltung identifiziert.</a:t>
            </a:r>
          </a:p>
          <a:p>
            <a:r>
              <a:rPr lang="de-CH" baseline="0" dirty="0" smtClean="0"/>
              <a:t>Wobei auch die anderen wünschenswerten Voraussetzungen in das Konzept einflossen.</a:t>
            </a:r>
          </a:p>
        </p:txBody>
      </p:sp>
      <p:sp>
        <p:nvSpPr>
          <p:cNvPr id="4" name="Foliennummernplatzhalter 3"/>
          <p:cNvSpPr>
            <a:spLocks noGrp="1"/>
          </p:cNvSpPr>
          <p:nvPr>
            <p:ph type="sldNum" sz="quarter" idx="10"/>
          </p:nvPr>
        </p:nvSpPr>
        <p:spPr/>
        <p:txBody>
          <a:bodyPr/>
          <a:lstStyle/>
          <a:p>
            <a:fld id="{10A4408D-B025-4FA4-B25F-D7A9C32A33EA}" type="slidenum">
              <a:rPr lang="de-CH" smtClean="0"/>
              <a:pPr/>
              <a:t>11</a:t>
            </a:fld>
            <a:endParaRPr lang="de-CH"/>
          </a:p>
        </p:txBody>
      </p:sp>
    </p:spTree>
    <p:extLst>
      <p:ext uri="{BB962C8B-B14F-4D97-AF65-F5344CB8AC3E}">
        <p14:creationId xmlns:p14="http://schemas.microsoft.com/office/powerpoint/2010/main" val="3555385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10A4408D-B025-4FA4-B25F-D7A9C32A33EA}" type="slidenum">
              <a:rPr lang="de-CH" smtClean="0"/>
              <a:pPr/>
              <a:t>12</a:t>
            </a:fld>
            <a:endParaRPr lang="de-CH"/>
          </a:p>
        </p:txBody>
      </p:sp>
    </p:spTree>
    <p:extLst>
      <p:ext uri="{BB962C8B-B14F-4D97-AF65-F5344CB8AC3E}">
        <p14:creationId xmlns:p14="http://schemas.microsoft.com/office/powerpoint/2010/main" val="1259995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Was, wann , wo, wie lange, wer, für wen/Zielgruppe (Bezug zu Stereotypen und Verweildauer)</a:t>
            </a:r>
            <a:endParaRPr lang="de-DE" dirty="0"/>
          </a:p>
        </p:txBody>
      </p:sp>
      <p:sp>
        <p:nvSpPr>
          <p:cNvPr id="4" name="Foliennummernplatzhalter 3"/>
          <p:cNvSpPr>
            <a:spLocks noGrp="1"/>
          </p:cNvSpPr>
          <p:nvPr>
            <p:ph type="sldNum" sz="quarter" idx="10"/>
          </p:nvPr>
        </p:nvSpPr>
        <p:spPr/>
        <p:txBody>
          <a:bodyPr/>
          <a:lstStyle/>
          <a:p>
            <a:fld id="{10A4408D-B025-4FA4-B25F-D7A9C32A33EA}" type="slidenum">
              <a:rPr lang="de-CH" smtClean="0"/>
              <a:pPr/>
              <a:t>19</a:t>
            </a:fld>
            <a:endParaRPr lang="de-CH"/>
          </a:p>
        </p:txBody>
      </p:sp>
    </p:spTree>
    <p:extLst>
      <p:ext uri="{BB962C8B-B14F-4D97-AF65-F5344CB8AC3E}">
        <p14:creationId xmlns:p14="http://schemas.microsoft.com/office/powerpoint/2010/main" val="23044698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Was, wann , wo, wie lange, wer, für wen/Zielgruppe (Bezug zu Stereotypen und Verweildauer)</a:t>
            </a:r>
          </a:p>
          <a:p>
            <a:pPr lvl="1">
              <a:buFont typeface="Arial"/>
              <a:buChar char="•"/>
            </a:pPr>
            <a:r>
              <a:rPr lang="de-CH" dirty="0" smtClean="0"/>
              <a:t>Vorbildfunktion Mitarbeitende</a:t>
            </a:r>
          </a:p>
          <a:p>
            <a:pPr lvl="1">
              <a:buFont typeface="Arial"/>
              <a:buChar char="•"/>
            </a:pPr>
            <a:r>
              <a:rPr lang="de-CH" dirty="0" smtClean="0"/>
              <a:t>Kontakt mit Problemverursacher</a:t>
            </a:r>
          </a:p>
          <a:p>
            <a:pPr lvl="1">
              <a:buFont typeface="Arial"/>
              <a:buChar char="•"/>
            </a:pPr>
            <a:r>
              <a:rPr lang="de-CH" dirty="0" smtClean="0"/>
              <a:t>Herausgabe von </a:t>
            </a:r>
            <a:r>
              <a:rPr lang="de-CH" dirty="0" err="1" smtClean="0"/>
              <a:t>Littersäcken</a:t>
            </a:r>
            <a:endParaRPr lang="de-CH" dirty="0" smtClean="0"/>
          </a:p>
          <a:p>
            <a:pPr lvl="1">
              <a:buFont typeface="Arial"/>
              <a:buChar char="•"/>
            </a:pPr>
            <a:r>
              <a:rPr lang="de-CH" dirty="0" smtClean="0"/>
              <a:t>Depot auf Gebinde</a:t>
            </a:r>
          </a:p>
          <a:p>
            <a:endParaRPr lang="de-DE" dirty="0"/>
          </a:p>
        </p:txBody>
      </p:sp>
      <p:sp>
        <p:nvSpPr>
          <p:cNvPr id="4" name="Foliennummernplatzhalter 3"/>
          <p:cNvSpPr>
            <a:spLocks noGrp="1"/>
          </p:cNvSpPr>
          <p:nvPr>
            <p:ph type="sldNum" sz="quarter" idx="10"/>
          </p:nvPr>
        </p:nvSpPr>
        <p:spPr/>
        <p:txBody>
          <a:bodyPr/>
          <a:lstStyle/>
          <a:p>
            <a:fld id="{10A4408D-B025-4FA4-B25F-D7A9C32A33EA}" type="slidenum">
              <a:rPr lang="de-CH" smtClean="0"/>
              <a:pPr/>
              <a:t>20</a:t>
            </a:fld>
            <a:endParaRPr lang="de-CH"/>
          </a:p>
        </p:txBody>
      </p:sp>
    </p:spTree>
    <p:extLst>
      <p:ext uri="{BB962C8B-B14F-4D97-AF65-F5344CB8AC3E}">
        <p14:creationId xmlns:p14="http://schemas.microsoft.com/office/powerpoint/2010/main" val="28799178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lvl="1">
              <a:buFont typeface="Arial"/>
              <a:buChar char="•"/>
            </a:pPr>
            <a:r>
              <a:rPr lang="de-CH" dirty="0" smtClean="0"/>
              <a:t>Besonderheit der Seeanlagen</a:t>
            </a:r>
          </a:p>
          <a:p>
            <a:pPr lvl="1">
              <a:buFont typeface="Arial"/>
              <a:buChar char="•"/>
            </a:pPr>
            <a:r>
              <a:rPr lang="de-CH" dirty="0" smtClean="0"/>
              <a:t>Identifikation auf mehreren Ebenen</a:t>
            </a:r>
          </a:p>
          <a:p>
            <a:pPr lvl="1">
              <a:buFont typeface="Arial"/>
              <a:buChar char="•"/>
            </a:pPr>
            <a:r>
              <a:rPr lang="de-CH" dirty="0" smtClean="0"/>
              <a:t>Aufmerksamkeit fördern, Empathie für andere</a:t>
            </a:r>
          </a:p>
          <a:p>
            <a:pPr lvl="1">
              <a:buFont typeface="Arial"/>
              <a:buChar char="•"/>
            </a:pPr>
            <a:r>
              <a:rPr lang="de-CH" dirty="0" smtClean="0"/>
              <a:t>Kunstvoll &amp; Ästhetisch umsetzbar</a:t>
            </a:r>
          </a:p>
          <a:p>
            <a:endParaRPr lang="de-DE" dirty="0"/>
          </a:p>
        </p:txBody>
      </p:sp>
      <p:sp>
        <p:nvSpPr>
          <p:cNvPr id="4" name="Foliennummernplatzhalter 3"/>
          <p:cNvSpPr>
            <a:spLocks noGrp="1"/>
          </p:cNvSpPr>
          <p:nvPr>
            <p:ph type="sldNum" sz="quarter" idx="10"/>
          </p:nvPr>
        </p:nvSpPr>
        <p:spPr/>
        <p:txBody>
          <a:bodyPr/>
          <a:lstStyle/>
          <a:p>
            <a:fld id="{10A4408D-B025-4FA4-B25F-D7A9C32A33EA}" type="slidenum">
              <a:rPr lang="de-CH" smtClean="0"/>
              <a:pPr/>
              <a:t>21</a:t>
            </a:fld>
            <a:endParaRPr lang="de-CH"/>
          </a:p>
        </p:txBody>
      </p:sp>
    </p:spTree>
    <p:extLst>
      <p:ext uri="{BB962C8B-B14F-4D97-AF65-F5344CB8AC3E}">
        <p14:creationId xmlns:p14="http://schemas.microsoft.com/office/powerpoint/2010/main" val="7250842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lvl="1">
              <a:buFont typeface="Arial"/>
              <a:buChar char="•"/>
            </a:pPr>
            <a:r>
              <a:rPr lang="de-CH" dirty="0" smtClean="0"/>
              <a:t>Besonderheit der Seeanlagen</a:t>
            </a:r>
          </a:p>
          <a:p>
            <a:pPr lvl="1">
              <a:buFont typeface="Arial"/>
              <a:buChar char="•"/>
            </a:pPr>
            <a:r>
              <a:rPr lang="de-CH" dirty="0" smtClean="0"/>
              <a:t>Identifikation auf mehreren Ebenen</a:t>
            </a:r>
          </a:p>
          <a:p>
            <a:pPr lvl="1">
              <a:buFont typeface="Arial"/>
              <a:buChar char="•"/>
            </a:pPr>
            <a:r>
              <a:rPr lang="de-CH" dirty="0" smtClean="0"/>
              <a:t>Aufmerksamkeit fördern, Empathie für andere</a:t>
            </a:r>
          </a:p>
          <a:p>
            <a:pPr lvl="1">
              <a:buFont typeface="Arial"/>
              <a:buChar char="•"/>
            </a:pPr>
            <a:r>
              <a:rPr lang="de-CH" dirty="0" smtClean="0"/>
              <a:t>Kunstvoll &amp; Ästhetisch umsetzbar</a:t>
            </a:r>
          </a:p>
          <a:p>
            <a:endParaRPr lang="de-DE" dirty="0"/>
          </a:p>
        </p:txBody>
      </p:sp>
      <p:sp>
        <p:nvSpPr>
          <p:cNvPr id="4" name="Foliennummernplatzhalter 3"/>
          <p:cNvSpPr>
            <a:spLocks noGrp="1"/>
          </p:cNvSpPr>
          <p:nvPr>
            <p:ph type="sldNum" sz="quarter" idx="10"/>
          </p:nvPr>
        </p:nvSpPr>
        <p:spPr/>
        <p:txBody>
          <a:bodyPr/>
          <a:lstStyle/>
          <a:p>
            <a:fld id="{10A4408D-B025-4FA4-B25F-D7A9C32A33EA}" type="slidenum">
              <a:rPr lang="de-CH" smtClean="0"/>
              <a:pPr/>
              <a:t>22</a:t>
            </a:fld>
            <a:endParaRPr lang="de-CH"/>
          </a:p>
        </p:txBody>
      </p:sp>
    </p:spTree>
    <p:extLst>
      <p:ext uri="{BB962C8B-B14F-4D97-AF65-F5344CB8AC3E}">
        <p14:creationId xmlns:p14="http://schemas.microsoft.com/office/powerpoint/2010/main" val="7250842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Vorteile:</a:t>
            </a:r>
          </a:p>
          <a:p>
            <a:pPr marL="171450" indent="-171450">
              <a:buFontTx/>
              <a:buChar char="-"/>
            </a:pPr>
            <a:r>
              <a:rPr lang="de-DE" dirty="0" smtClean="0"/>
              <a:t>Rasch Umsetzbar</a:t>
            </a:r>
          </a:p>
          <a:p>
            <a:pPr marL="171450" indent="-171450">
              <a:buFontTx/>
              <a:buChar char="-"/>
            </a:pPr>
            <a:r>
              <a:rPr lang="de-DE" dirty="0" smtClean="0"/>
              <a:t>Kostengünstig</a:t>
            </a:r>
          </a:p>
          <a:p>
            <a:pPr marL="171450" indent="-171450">
              <a:buFontTx/>
              <a:buChar char="-"/>
            </a:pPr>
            <a:r>
              <a:rPr lang="de-DE" dirty="0" smtClean="0"/>
              <a:t>Verständlich</a:t>
            </a:r>
          </a:p>
          <a:p>
            <a:pPr marL="171450" indent="-171450">
              <a:buFontTx/>
              <a:buChar char="-"/>
            </a:pPr>
            <a:r>
              <a:rPr lang="de-DE" dirty="0" smtClean="0"/>
              <a:t>Fördert</a:t>
            </a:r>
            <a:r>
              <a:rPr lang="de-DE" baseline="0" dirty="0" smtClean="0"/>
              <a:t> Empathie</a:t>
            </a:r>
            <a:endParaRPr lang="de-DE" dirty="0"/>
          </a:p>
        </p:txBody>
      </p:sp>
      <p:sp>
        <p:nvSpPr>
          <p:cNvPr id="4" name="Foliennummernplatzhalter 3"/>
          <p:cNvSpPr>
            <a:spLocks noGrp="1"/>
          </p:cNvSpPr>
          <p:nvPr>
            <p:ph type="sldNum" sz="quarter" idx="10"/>
          </p:nvPr>
        </p:nvSpPr>
        <p:spPr/>
        <p:txBody>
          <a:bodyPr/>
          <a:lstStyle/>
          <a:p>
            <a:fld id="{10A4408D-B025-4FA4-B25F-D7A9C32A33EA}" type="slidenum">
              <a:rPr lang="de-CH" smtClean="0"/>
              <a:pPr/>
              <a:t>23</a:t>
            </a:fld>
            <a:endParaRPr lang="de-CH"/>
          </a:p>
        </p:txBody>
      </p:sp>
    </p:spTree>
    <p:extLst>
      <p:ext uri="{BB962C8B-B14F-4D97-AF65-F5344CB8AC3E}">
        <p14:creationId xmlns:p14="http://schemas.microsoft.com/office/powerpoint/2010/main" val="59619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10A4408D-B025-4FA4-B25F-D7A9C32A33EA}" type="slidenum">
              <a:rPr lang="de-CH" smtClean="0"/>
              <a:pPr/>
              <a:t>48</a:t>
            </a:fld>
            <a:endParaRPr lang="de-CH"/>
          </a:p>
        </p:txBody>
      </p:sp>
    </p:spTree>
    <p:extLst>
      <p:ext uri="{BB962C8B-B14F-4D97-AF65-F5344CB8AC3E}">
        <p14:creationId xmlns:p14="http://schemas.microsoft.com/office/powerpoint/2010/main" val="13935696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Font typeface="+mj-lt"/>
              <a:buAutoNum type="arabicPeriod"/>
            </a:pPr>
            <a:r>
              <a:rPr lang="de-CH" sz="1200" kern="1200" dirty="0" smtClean="0">
                <a:solidFill>
                  <a:schemeClr val="tx1"/>
                </a:solidFill>
                <a:effectLst/>
                <a:latin typeface="+mn-lt"/>
                <a:ea typeface="+mn-ea"/>
                <a:cs typeface="+mn-cs"/>
              </a:rPr>
              <a:t>Ganze Kampagne „</a:t>
            </a:r>
            <a:r>
              <a:rPr lang="de-CH" sz="1200" kern="1200" dirty="0" err="1" smtClean="0">
                <a:solidFill>
                  <a:schemeClr val="tx1"/>
                </a:solidFill>
                <a:effectLst/>
                <a:latin typeface="+mn-lt"/>
                <a:ea typeface="+mn-ea"/>
                <a:cs typeface="+mn-cs"/>
              </a:rPr>
              <a:t>Tüpfsch</a:t>
            </a:r>
            <a:r>
              <a:rPr lang="de-CH" sz="1200" kern="1200" dirty="0" smtClean="0">
                <a:solidFill>
                  <a:schemeClr val="tx1"/>
                </a:solidFill>
                <a:effectLst/>
                <a:latin typeface="+mn-lt"/>
                <a:ea typeface="+mn-ea"/>
                <a:cs typeface="+mn-cs"/>
              </a:rPr>
              <a:t>?“</a:t>
            </a:r>
            <a:r>
              <a:rPr lang="de-CH" sz="1200" kern="1200" dirty="0" smtClean="0">
                <a:solidFill>
                  <a:schemeClr val="tx1"/>
                </a:solidFill>
                <a:effectLst/>
                <a:latin typeface="+mn-lt"/>
                <a:ea typeface="+mn-ea"/>
                <a:cs typeface="+mn-cs"/>
                <a:sym typeface="Wingdings" panose="05000000000000000000" pitchFamily="2" charset="2"/>
              </a:rPr>
              <a:t> </a:t>
            </a:r>
            <a:r>
              <a:rPr lang="de-CH" sz="1200" kern="1200" dirty="0" smtClean="0">
                <a:solidFill>
                  <a:schemeClr val="tx1"/>
                </a:solidFill>
                <a:effectLst/>
                <a:latin typeface="+mn-lt"/>
                <a:ea typeface="+mn-ea"/>
                <a:cs typeface="+mn-cs"/>
              </a:rPr>
              <a:t>Die ganze Kampagne soll 10% Reduktion des Abfallaufkommens an den Seeanlagen herbeiführen.</a:t>
            </a:r>
          </a:p>
          <a:p>
            <a:pPr marL="228600" indent="-228600">
              <a:buFont typeface="+mj-lt"/>
              <a:buAutoNum type="arabicPeriod"/>
            </a:pPr>
            <a:r>
              <a:rPr lang="de-CH" sz="1200" kern="1200" dirty="0" smtClean="0">
                <a:solidFill>
                  <a:schemeClr val="tx1"/>
                </a:solidFill>
                <a:effectLst/>
                <a:latin typeface="+mn-lt"/>
                <a:ea typeface="+mn-ea"/>
                <a:cs typeface="+mn-cs"/>
              </a:rPr>
              <a:t>Ganze Kampagne „</a:t>
            </a:r>
            <a:r>
              <a:rPr lang="de-CH" sz="1200" kern="1200" dirty="0" err="1" smtClean="0">
                <a:solidFill>
                  <a:schemeClr val="tx1"/>
                </a:solidFill>
                <a:effectLst/>
                <a:latin typeface="+mn-lt"/>
                <a:ea typeface="+mn-ea"/>
                <a:cs typeface="+mn-cs"/>
              </a:rPr>
              <a:t>Tüpfsch</a:t>
            </a:r>
            <a:r>
              <a:rPr lang="de-CH" sz="1200" kern="1200" dirty="0" smtClean="0">
                <a:solidFill>
                  <a:schemeClr val="tx1"/>
                </a:solidFill>
                <a:effectLst/>
                <a:latin typeface="+mn-lt"/>
                <a:ea typeface="+mn-ea"/>
                <a:cs typeface="+mn-cs"/>
              </a:rPr>
              <a:t>?“</a:t>
            </a:r>
            <a:r>
              <a:rPr lang="de-CH" sz="1200" kern="1200" dirty="0" smtClean="0">
                <a:solidFill>
                  <a:schemeClr val="tx1"/>
                </a:solidFill>
                <a:effectLst/>
                <a:latin typeface="+mn-lt"/>
                <a:ea typeface="+mn-ea"/>
                <a:cs typeface="+mn-cs"/>
                <a:sym typeface="Wingdings" panose="05000000000000000000" pitchFamily="2" charset="2"/>
              </a:rPr>
              <a:t> </a:t>
            </a:r>
            <a:r>
              <a:rPr lang="de-CH" sz="1200" kern="1200" dirty="0" smtClean="0">
                <a:solidFill>
                  <a:schemeClr val="tx1"/>
                </a:solidFill>
                <a:effectLst/>
                <a:latin typeface="+mn-lt"/>
                <a:ea typeface="+mn-ea"/>
                <a:cs typeface="+mn-cs"/>
              </a:rPr>
              <a:t>die beteiligten Akteure verstehen die Massnahmen und verhalten sich entsprechend den Zielen. (Reinigungskraft, Projektleitung, Studenten, welche die Befragung durchführen, etc.) </a:t>
            </a:r>
          </a:p>
          <a:p>
            <a:pPr marL="228600" indent="-228600">
              <a:buFont typeface="+mj-lt"/>
              <a:buAutoNum type="arabicPeriod"/>
            </a:pPr>
            <a:r>
              <a:rPr lang="de-CH" sz="1200" kern="1200" dirty="0" smtClean="0">
                <a:solidFill>
                  <a:schemeClr val="tx1"/>
                </a:solidFill>
                <a:effectLst/>
                <a:latin typeface="+mn-lt"/>
                <a:ea typeface="+mn-ea"/>
                <a:cs typeface="+mn-cs"/>
              </a:rPr>
              <a:t>Ganze Kampagne „</a:t>
            </a:r>
            <a:r>
              <a:rPr lang="de-CH" sz="1200" kern="1200" dirty="0" err="1" smtClean="0">
                <a:solidFill>
                  <a:schemeClr val="tx1"/>
                </a:solidFill>
                <a:effectLst/>
                <a:latin typeface="+mn-lt"/>
                <a:ea typeface="+mn-ea"/>
                <a:cs typeface="+mn-cs"/>
              </a:rPr>
              <a:t>Tüpfsch</a:t>
            </a:r>
            <a:r>
              <a:rPr lang="de-CH" sz="1200" kern="1200" dirty="0" smtClean="0">
                <a:solidFill>
                  <a:schemeClr val="tx1"/>
                </a:solidFill>
                <a:effectLst/>
                <a:latin typeface="+mn-lt"/>
                <a:ea typeface="+mn-ea"/>
                <a:cs typeface="+mn-cs"/>
              </a:rPr>
              <a:t>?“ und Start-veranstaltung</a:t>
            </a:r>
            <a:r>
              <a:rPr lang="de-CH" sz="1200" kern="1200" dirty="0" smtClean="0">
                <a:solidFill>
                  <a:schemeClr val="tx1"/>
                </a:solidFill>
                <a:effectLst/>
                <a:latin typeface="+mn-lt"/>
                <a:ea typeface="+mn-ea"/>
                <a:cs typeface="+mn-cs"/>
                <a:sym typeface="Wingdings" panose="05000000000000000000" pitchFamily="2" charset="2"/>
              </a:rPr>
              <a:t> </a:t>
            </a:r>
            <a:r>
              <a:rPr lang="de-CH" sz="1200" kern="1200" dirty="0" smtClean="0">
                <a:solidFill>
                  <a:schemeClr val="tx1"/>
                </a:solidFill>
                <a:effectLst/>
                <a:latin typeface="+mn-lt"/>
                <a:ea typeface="+mn-ea"/>
                <a:cs typeface="+mn-cs"/>
              </a:rPr>
              <a:t>Regelmässige Erwähnung der Kampagne in der Öffentlichkeit während den ersten drei Monaten</a:t>
            </a:r>
          </a:p>
          <a:p>
            <a:pPr marL="228600" indent="-228600">
              <a:buFont typeface="+mj-lt"/>
              <a:buAutoNum type="arabicPeriod"/>
            </a:pPr>
            <a:r>
              <a:rPr lang="de-CH" sz="1200" kern="1200" dirty="0" smtClean="0">
                <a:solidFill>
                  <a:schemeClr val="tx1"/>
                </a:solidFill>
                <a:effectLst/>
                <a:latin typeface="+mn-lt"/>
                <a:ea typeface="+mn-ea"/>
                <a:cs typeface="+mn-cs"/>
              </a:rPr>
              <a:t>Start-veranstaltung</a:t>
            </a:r>
            <a:r>
              <a:rPr lang="de-CH" sz="1200" kern="1200" dirty="0" smtClean="0">
                <a:solidFill>
                  <a:schemeClr val="tx1"/>
                </a:solidFill>
                <a:effectLst/>
                <a:latin typeface="+mn-lt"/>
                <a:ea typeface="+mn-ea"/>
                <a:cs typeface="+mn-cs"/>
                <a:sym typeface="Wingdings" panose="05000000000000000000" pitchFamily="2" charset="2"/>
              </a:rPr>
              <a:t> </a:t>
            </a:r>
            <a:r>
              <a:rPr lang="de-CH" sz="1200" kern="1200" dirty="0" smtClean="0">
                <a:solidFill>
                  <a:schemeClr val="tx1"/>
                </a:solidFill>
                <a:effectLst/>
                <a:latin typeface="+mn-lt"/>
                <a:ea typeface="+mn-ea"/>
                <a:cs typeface="+mn-cs"/>
              </a:rPr>
              <a:t>Sinn und Zweck der Massnahmen / Aktionen werden von den Passanten verstanden und akzeptiert.</a:t>
            </a:r>
          </a:p>
          <a:p>
            <a:pPr marL="228600" indent="-228600">
              <a:buFont typeface="+mj-lt"/>
              <a:buAutoNum type="arabicPeriod"/>
            </a:pPr>
            <a:r>
              <a:rPr lang="de-CH" sz="1200" kern="1200" dirty="0" smtClean="0">
                <a:solidFill>
                  <a:schemeClr val="tx1"/>
                </a:solidFill>
                <a:effectLst/>
                <a:latin typeface="+mn-lt"/>
                <a:ea typeface="+mn-ea"/>
                <a:cs typeface="+mn-cs"/>
              </a:rPr>
              <a:t>Fussspuren /</a:t>
            </a:r>
            <a:r>
              <a:rPr lang="de-CH" sz="1200" kern="1200" baseline="0" dirty="0" smtClean="0">
                <a:solidFill>
                  <a:schemeClr val="tx1"/>
                </a:solidFill>
                <a:effectLst/>
                <a:latin typeface="+mn-lt"/>
                <a:ea typeface="+mn-ea"/>
                <a:cs typeface="+mn-cs"/>
              </a:rPr>
              <a:t> </a:t>
            </a:r>
            <a:r>
              <a:rPr lang="de-CH" sz="1200" kern="1200" dirty="0" smtClean="0">
                <a:solidFill>
                  <a:schemeClr val="tx1"/>
                </a:solidFill>
                <a:effectLst/>
                <a:latin typeface="+mn-lt"/>
                <a:ea typeface="+mn-ea"/>
                <a:cs typeface="+mn-cs"/>
              </a:rPr>
              <a:t>Sprechender Kübel/</a:t>
            </a:r>
            <a:r>
              <a:rPr lang="de-CH" sz="1200" kern="1200" baseline="0" dirty="0" smtClean="0">
                <a:solidFill>
                  <a:schemeClr val="tx1"/>
                </a:solidFill>
                <a:effectLst/>
                <a:latin typeface="+mn-lt"/>
                <a:ea typeface="+mn-ea"/>
                <a:cs typeface="+mn-cs"/>
              </a:rPr>
              <a:t> </a:t>
            </a:r>
            <a:r>
              <a:rPr lang="de-CH" sz="1200" kern="1200" dirty="0" smtClean="0">
                <a:solidFill>
                  <a:schemeClr val="tx1"/>
                </a:solidFill>
                <a:effectLst/>
                <a:latin typeface="+mn-lt"/>
                <a:ea typeface="+mn-ea"/>
                <a:cs typeface="+mn-cs"/>
              </a:rPr>
              <a:t>Aschen-becher</a:t>
            </a:r>
            <a:r>
              <a:rPr lang="de-CH" sz="1200" kern="1200" dirty="0" smtClean="0">
                <a:solidFill>
                  <a:schemeClr val="tx1"/>
                </a:solidFill>
                <a:effectLst/>
                <a:latin typeface="+mn-lt"/>
                <a:ea typeface="+mn-ea"/>
                <a:cs typeface="+mn-cs"/>
                <a:sym typeface="Wingdings" panose="05000000000000000000" pitchFamily="2" charset="2"/>
              </a:rPr>
              <a:t></a:t>
            </a:r>
            <a:r>
              <a:rPr lang="de-CH" sz="1200" kern="1200" baseline="0" dirty="0" smtClean="0">
                <a:solidFill>
                  <a:schemeClr val="tx1"/>
                </a:solidFill>
                <a:effectLst/>
                <a:latin typeface="+mn-lt"/>
                <a:ea typeface="+mn-ea"/>
                <a:cs typeface="+mn-cs"/>
                <a:sym typeface="Wingdings" panose="05000000000000000000" pitchFamily="2" charset="2"/>
              </a:rPr>
              <a:t> </a:t>
            </a:r>
            <a:r>
              <a:rPr lang="de-CH" sz="1200" kern="1200" dirty="0" smtClean="0">
                <a:solidFill>
                  <a:schemeClr val="tx1"/>
                </a:solidFill>
                <a:effectLst/>
                <a:latin typeface="+mn-lt"/>
                <a:ea typeface="+mn-ea"/>
                <a:cs typeface="+mn-cs"/>
              </a:rPr>
              <a:t>Gute Wahrnehmung der Massnahmen / Aktionen; die Massnahmen erregen die Aufmerksamkeit der Passanten</a:t>
            </a:r>
          </a:p>
          <a:p>
            <a:pPr marL="228600" indent="-228600">
              <a:buFont typeface="+mj-lt"/>
              <a:buAutoNum type="arabicPeriod"/>
            </a:pPr>
            <a:r>
              <a:rPr lang="de-CH" sz="1200" kern="1200" dirty="0" smtClean="0">
                <a:solidFill>
                  <a:schemeClr val="tx1"/>
                </a:solidFill>
                <a:effectLst/>
                <a:latin typeface="+mn-lt"/>
                <a:ea typeface="+mn-ea"/>
                <a:cs typeface="+mn-cs"/>
              </a:rPr>
              <a:t>Abfallfreie Zone (nicht reinigen / reinigen)</a:t>
            </a:r>
            <a:r>
              <a:rPr lang="de-CH" sz="1200" kern="1200" dirty="0" smtClean="0">
                <a:solidFill>
                  <a:schemeClr val="tx1"/>
                </a:solidFill>
                <a:effectLst/>
                <a:latin typeface="+mn-lt"/>
                <a:ea typeface="+mn-ea"/>
                <a:cs typeface="+mn-cs"/>
                <a:sym typeface="Wingdings" panose="05000000000000000000" pitchFamily="2" charset="2"/>
              </a:rPr>
              <a:t> </a:t>
            </a:r>
            <a:r>
              <a:rPr lang="de-CH" sz="1200" kern="1200" dirty="0" smtClean="0">
                <a:solidFill>
                  <a:schemeClr val="tx1"/>
                </a:solidFill>
                <a:effectLst/>
                <a:latin typeface="+mn-lt"/>
                <a:ea typeface="+mn-ea"/>
                <a:cs typeface="+mn-cs"/>
              </a:rPr>
              <a:t>5% Reduktion des Abfallaufkommens und 3% weniger Arbeitsaufwand in der abfallfreien Zone</a:t>
            </a:r>
          </a:p>
          <a:p>
            <a:pPr marL="228600" indent="-228600">
              <a:buFont typeface="+mj-lt"/>
              <a:buAutoNum type="arabicPeriod"/>
            </a:pPr>
            <a:r>
              <a:rPr lang="de-CH" sz="1200" kern="1200" dirty="0" err="1" smtClean="0">
                <a:solidFill>
                  <a:schemeClr val="tx1"/>
                </a:solidFill>
                <a:effectLst/>
                <a:latin typeface="+mn-lt"/>
                <a:ea typeface="+mn-ea"/>
                <a:cs typeface="+mn-cs"/>
              </a:rPr>
              <a:t>Littering</a:t>
            </a:r>
            <a:r>
              <a:rPr lang="de-CH" sz="1200" kern="1200" dirty="0" smtClean="0">
                <a:solidFill>
                  <a:schemeClr val="tx1"/>
                </a:solidFill>
                <a:effectLst/>
                <a:latin typeface="+mn-lt"/>
                <a:ea typeface="+mn-ea"/>
                <a:cs typeface="+mn-cs"/>
              </a:rPr>
              <a:t>-Barometer</a:t>
            </a:r>
            <a:r>
              <a:rPr lang="de-CH" sz="1200" kern="1200" dirty="0" smtClean="0">
                <a:solidFill>
                  <a:schemeClr val="tx1"/>
                </a:solidFill>
                <a:effectLst/>
                <a:latin typeface="+mn-lt"/>
                <a:ea typeface="+mn-ea"/>
                <a:cs typeface="+mn-cs"/>
                <a:sym typeface="Wingdings" panose="05000000000000000000" pitchFamily="2" charset="2"/>
              </a:rPr>
              <a:t></a:t>
            </a:r>
            <a:r>
              <a:rPr lang="de-CH" sz="1200" kern="1200" baseline="0" dirty="0" smtClean="0">
                <a:solidFill>
                  <a:schemeClr val="tx1"/>
                </a:solidFill>
                <a:effectLst/>
                <a:latin typeface="+mn-lt"/>
                <a:ea typeface="+mn-ea"/>
                <a:cs typeface="+mn-cs"/>
                <a:sym typeface="Wingdings" panose="05000000000000000000" pitchFamily="2" charset="2"/>
              </a:rPr>
              <a:t> </a:t>
            </a:r>
            <a:r>
              <a:rPr lang="de-CH" sz="1200" kern="1200" dirty="0" smtClean="0">
                <a:solidFill>
                  <a:schemeClr val="tx1"/>
                </a:solidFill>
                <a:effectLst/>
                <a:latin typeface="+mn-lt"/>
                <a:ea typeface="+mn-ea"/>
                <a:cs typeface="+mn-cs"/>
              </a:rPr>
              <a:t>Die Passanten setzten sich aktiv mit der Kampagne auseinander und verhalten sich entsprechend</a:t>
            </a:r>
          </a:p>
          <a:p>
            <a:r>
              <a:rPr lang="de-CH" sz="1200" kern="1200" dirty="0" smtClean="0">
                <a:solidFill>
                  <a:schemeClr val="tx1"/>
                </a:solidFill>
                <a:effectLst/>
                <a:latin typeface="+mn-lt"/>
                <a:ea typeface="+mn-ea"/>
                <a:cs typeface="+mn-cs"/>
              </a:rPr>
              <a:t> </a:t>
            </a:r>
          </a:p>
          <a:p>
            <a:endParaRPr lang="de-CH" dirty="0"/>
          </a:p>
        </p:txBody>
      </p:sp>
      <p:sp>
        <p:nvSpPr>
          <p:cNvPr id="4" name="Foliennummernplatzhalter 3"/>
          <p:cNvSpPr>
            <a:spLocks noGrp="1"/>
          </p:cNvSpPr>
          <p:nvPr>
            <p:ph type="sldNum" sz="quarter" idx="10"/>
          </p:nvPr>
        </p:nvSpPr>
        <p:spPr/>
        <p:txBody>
          <a:bodyPr/>
          <a:lstStyle/>
          <a:p>
            <a:fld id="{10A4408D-B025-4FA4-B25F-D7A9C32A33EA}" type="slidenum">
              <a:rPr lang="de-CH" smtClean="0"/>
              <a:pPr/>
              <a:t>49</a:t>
            </a:fld>
            <a:endParaRPr lang="de-CH"/>
          </a:p>
        </p:txBody>
      </p:sp>
    </p:spTree>
    <p:extLst>
      <p:ext uri="{BB962C8B-B14F-4D97-AF65-F5344CB8AC3E}">
        <p14:creationId xmlns:p14="http://schemas.microsoft.com/office/powerpoint/2010/main" val="23694761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sz="1200" kern="1200" dirty="0" smtClean="0">
                <a:solidFill>
                  <a:schemeClr val="tx1"/>
                </a:solidFill>
                <a:effectLst/>
                <a:latin typeface="+mn-lt"/>
                <a:ea typeface="+mn-ea"/>
                <a:cs typeface="+mn-cs"/>
              </a:rPr>
              <a:t>Schlusswort</a:t>
            </a:r>
          </a:p>
          <a:p>
            <a:r>
              <a:rPr lang="de-CH" sz="1200" kern="1200" dirty="0" smtClean="0">
                <a:solidFill>
                  <a:schemeClr val="tx1"/>
                </a:solidFill>
                <a:effectLst/>
                <a:latin typeface="+mn-lt"/>
                <a:ea typeface="+mn-ea"/>
                <a:cs typeface="+mn-cs"/>
              </a:rPr>
              <a:t>Die erarbeiteten </a:t>
            </a:r>
            <a:r>
              <a:rPr lang="de-CH" sz="1200" kern="1200" dirty="0" err="1" smtClean="0">
                <a:solidFill>
                  <a:schemeClr val="tx1"/>
                </a:solidFill>
                <a:effectLst/>
                <a:latin typeface="+mn-lt"/>
                <a:ea typeface="+mn-ea"/>
                <a:cs typeface="+mn-cs"/>
              </a:rPr>
              <a:t>No-Littering</a:t>
            </a:r>
            <a:r>
              <a:rPr lang="de-CH" sz="1200" kern="1200" dirty="0" smtClean="0">
                <a:solidFill>
                  <a:schemeClr val="tx1"/>
                </a:solidFill>
                <a:effectLst/>
                <a:latin typeface="+mn-lt"/>
                <a:ea typeface="+mn-ea"/>
                <a:cs typeface="+mn-cs"/>
              </a:rPr>
              <a:t> Kampagnen können das </a:t>
            </a:r>
            <a:r>
              <a:rPr lang="de-CH" sz="1200" kern="1200" dirty="0" err="1" smtClean="0">
                <a:solidFill>
                  <a:schemeClr val="tx1"/>
                </a:solidFill>
                <a:effectLst/>
                <a:latin typeface="+mn-lt"/>
                <a:ea typeface="+mn-ea"/>
                <a:cs typeface="+mn-cs"/>
              </a:rPr>
              <a:t>Littering</a:t>
            </a:r>
            <a:r>
              <a:rPr lang="de-CH" sz="1200" kern="1200" dirty="0" smtClean="0">
                <a:solidFill>
                  <a:schemeClr val="tx1"/>
                </a:solidFill>
                <a:effectLst/>
                <a:latin typeface="+mn-lt"/>
                <a:ea typeface="+mn-ea"/>
                <a:cs typeface="+mn-cs"/>
              </a:rPr>
              <a:t> in den </a:t>
            </a:r>
            <a:r>
              <a:rPr lang="de-CH" sz="1200" kern="1200" dirty="0" err="1" smtClean="0">
                <a:solidFill>
                  <a:schemeClr val="tx1"/>
                </a:solidFill>
                <a:effectLst/>
                <a:latin typeface="+mn-lt"/>
                <a:ea typeface="+mn-ea"/>
                <a:cs typeface="+mn-cs"/>
              </a:rPr>
              <a:t>Rüschliker</a:t>
            </a:r>
            <a:r>
              <a:rPr lang="de-CH" sz="1200" kern="1200" dirty="0" smtClean="0">
                <a:solidFill>
                  <a:schemeClr val="tx1"/>
                </a:solidFill>
                <a:effectLst/>
                <a:latin typeface="+mn-lt"/>
                <a:ea typeface="+mn-ea"/>
                <a:cs typeface="+mn-cs"/>
              </a:rPr>
              <a:t> Seeanlagen merklich vermindern. Die Kampagne „</a:t>
            </a:r>
            <a:r>
              <a:rPr lang="de-CH" sz="1200" kern="1200" dirty="0" err="1" smtClean="0">
                <a:solidFill>
                  <a:schemeClr val="tx1"/>
                </a:solidFill>
                <a:effectLst/>
                <a:latin typeface="+mn-lt"/>
                <a:ea typeface="+mn-ea"/>
                <a:cs typeface="+mn-cs"/>
              </a:rPr>
              <a:t>Tüpfsch</a:t>
            </a:r>
            <a:r>
              <a:rPr lang="de-CH" sz="1200" kern="1200" dirty="0" smtClean="0">
                <a:solidFill>
                  <a:schemeClr val="tx1"/>
                </a:solidFill>
                <a:effectLst/>
                <a:latin typeface="+mn-lt"/>
                <a:ea typeface="+mn-ea"/>
                <a:cs typeface="+mn-cs"/>
              </a:rPr>
              <a:t>?“ ist eine Kombination von wirkungsvollen Massnahmen um die Ursachen von </a:t>
            </a:r>
            <a:r>
              <a:rPr lang="de-CH" sz="1200" kern="1200" dirty="0" err="1" smtClean="0">
                <a:solidFill>
                  <a:schemeClr val="tx1"/>
                </a:solidFill>
                <a:effectLst/>
                <a:latin typeface="+mn-lt"/>
                <a:ea typeface="+mn-ea"/>
                <a:cs typeface="+mn-cs"/>
              </a:rPr>
              <a:t>Littering</a:t>
            </a:r>
            <a:r>
              <a:rPr lang="de-CH" sz="1200" kern="1200" dirty="0" smtClean="0">
                <a:solidFill>
                  <a:schemeClr val="tx1"/>
                </a:solidFill>
                <a:effectLst/>
                <a:latin typeface="+mn-lt"/>
                <a:ea typeface="+mn-ea"/>
                <a:cs typeface="+mn-cs"/>
              </a:rPr>
              <a:t> zu bekämpfen. Sie wird durch die Kampagne „Mir sind </a:t>
            </a:r>
            <a:r>
              <a:rPr lang="de-CH" sz="1200" kern="1200" dirty="0" err="1" smtClean="0">
                <a:solidFill>
                  <a:schemeClr val="tx1"/>
                </a:solidFill>
                <a:effectLst/>
                <a:latin typeface="+mn-lt"/>
                <a:ea typeface="+mn-ea"/>
                <a:cs typeface="+mn-cs"/>
              </a:rPr>
              <a:t>bsundrig</a:t>
            </a:r>
            <a:r>
              <a:rPr lang="de-CH" sz="1200" kern="1200" dirty="0" smtClean="0">
                <a:solidFill>
                  <a:schemeClr val="tx1"/>
                </a:solidFill>
                <a:effectLst/>
                <a:latin typeface="+mn-lt"/>
                <a:ea typeface="+mn-ea"/>
                <a:cs typeface="+mn-cs"/>
              </a:rPr>
              <a:t>!“ auf subtiler Ebene unterstützt und verstärkt. Durch Integration der Erkenntnisse, welche sich aus der umfangreichen Analyse ergaben, ist das Konzept an die Rahmenbedingungen der </a:t>
            </a:r>
            <a:r>
              <a:rPr lang="de-CH" sz="1200" kern="1200" dirty="0" err="1" smtClean="0">
                <a:solidFill>
                  <a:schemeClr val="tx1"/>
                </a:solidFill>
                <a:effectLst/>
                <a:latin typeface="+mn-lt"/>
                <a:ea typeface="+mn-ea"/>
                <a:cs typeface="+mn-cs"/>
              </a:rPr>
              <a:t>Rüschliker</a:t>
            </a:r>
            <a:r>
              <a:rPr lang="de-CH" sz="1200" kern="1200" dirty="0" smtClean="0">
                <a:solidFill>
                  <a:schemeClr val="tx1"/>
                </a:solidFill>
                <a:effectLst/>
                <a:latin typeface="+mn-lt"/>
                <a:ea typeface="+mn-ea"/>
                <a:cs typeface="+mn-cs"/>
              </a:rPr>
              <a:t> Seeanlagen angepasst. Die Massnahmen wurden so gestaltet, dass sich die Nutzer der Seeanlagen direkt angesprochen und in das gemeinsame Ziel, die Seeanlagen sauber zu halten, eingebunden fühlen. Erholungssuchende werden durch die Kampagnen nicht unnötig gestört, und es wurden keine repressiven Massnahmen ausgearbeitet. Durch die </a:t>
            </a:r>
            <a:r>
              <a:rPr lang="de-CH" sz="1200" kern="1200" dirty="0" err="1" smtClean="0">
                <a:solidFill>
                  <a:schemeClr val="tx1"/>
                </a:solidFill>
                <a:effectLst/>
                <a:latin typeface="+mn-lt"/>
                <a:ea typeface="+mn-ea"/>
                <a:cs typeface="+mn-cs"/>
              </a:rPr>
              <a:t>Buvette</a:t>
            </a:r>
            <a:r>
              <a:rPr lang="de-CH" sz="1200" kern="1200" dirty="0" smtClean="0">
                <a:solidFill>
                  <a:schemeClr val="tx1"/>
                </a:solidFill>
                <a:effectLst/>
                <a:latin typeface="+mn-lt"/>
                <a:ea typeface="+mn-ea"/>
                <a:cs typeface="+mn-cs"/>
              </a:rPr>
              <a:t> als zentrales Verbindungselement der beiden Kampagnen, kann </a:t>
            </a:r>
            <a:r>
              <a:rPr lang="de-CH" sz="1200" kern="1200" dirty="0" err="1" smtClean="0">
                <a:solidFill>
                  <a:schemeClr val="tx1"/>
                </a:solidFill>
                <a:effectLst/>
                <a:latin typeface="+mn-lt"/>
                <a:ea typeface="+mn-ea"/>
                <a:cs typeface="+mn-cs"/>
              </a:rPr>
              <a:t>Littering</a:t>
            </a:r>
            <a:r>
              <a:rPr lang="de-CH" sz="1200" kern="1200" dirty="0" smtClean="0">
                <a:solidFill>
                  <a:schemeClr val="tx1"/>
                </a:solidFill>
                <a:effectLst/>
                <a:latin typeface="+mn-lt"/>
                <a:ea typeface="+mn-ea"/>
                <a:cs typeface="+mn-cs"/>
              </a:rPr>
              <a:t> auch an den Abenden des Wochenendes vermindert werden. Ihr wesentlicher Anteil an der Budgetplanung soll trotz des grösseren Betrags nicht abschreckend wirken, denn sie bringt neben einer Verminderung des </a:t>
            </a:r>
            <a:r>
              <a:rPr lang="de-CH" sz="1200" kern="1200" dirty="0" err="1" smtClean="0">
                <a:solidFill>
                  <a:schemeClr val="tx1"/>
                </a:solidFill>
                <a:effectLst/>
                <a:latin typeface="+mn-lt"/>
                <a:ea typeface="+mn-ea"/>
                <a:cs typeface="+mn-cs"/>
              </a:rPr>
              <a:t>Litterings</a:t>
            </a:r>
            <a:r>
              <a:rPr lang="de-CH" sz="1200" kern="1200" dirty="0" smtClean="0">
                <a:solidFill>
                  <a:schemeClr val="tx1"/>
                </a:solidFill>
                <a:effectLst/>
                <a:latin typeface="+mn-lt"/>
                <a:ea typeface="+mn-ea"/>
                <a:cs typeface="+mn-cs"/>
              </a:rPr>
              <a:t> soziale Vorteile, kann selbsttragend betrieben werden und kann eine Bereicherung für beispielsweise die Jugendarbeit sein. Man könnte eine </a:t>
            </a:r>
            <a:r>
              <a:rPr lang="de-CH" sz="1200" kern="1200" dirty="0" err="1" smtClean="0">
                <a:solidFill>
                  <a:schemeClr val="tx1"/>
                </a:solidFill>
                <a:effectLst/>
                <a:latin typeface="+mn-lt"/>
                <a:ea typeface="+mn-ea"/>
                <a:cs typeface="+mn-cs"/>
              </a:rPr>
              <a:t>Buvette</a:t>
            </a:r>
            <a:r>
              <a:rPr lang="de-CH" sz="1200" kern="1200" dirty="0" smtClean="0">
                <a:solidFill>
                  <a:schemeClr val="tx1"/>
                </a:solidFill>
                <a:effectLst/>
                <a:latin typeface="+mn-lt"/>
                <a:ea typeface="+mn-ea"/>
                <a:cs typeface="+mn-cs"/>
              </a:rPr>
              <a:t> auch gemeinsam mit anderen Gemeinden anschaffen und alternierend betreiben. Untersuchungen der Massnahmen in umliegenden Gemeinden und Gespräche mit deren Verantwortlichen haben gezeigt, dass ein Austausch durch beispielsweise eine jährliche gemeinsame Sitzung möglich wäre. Solche Kooperationen könnten Zeit und Ressourcen schonen und zu einer effektiveren und umfassenderen Bekämpfung von </a:t>
            </a:r>
            <a:r>
              <a:rPr lang="de-CH" sz="1200" kern="1200" dirty="0" err="1" smtClean="0">
                <a:solidFill>
                  <a:schemeClr val="tx1"/>
                </a:solidFill>
                <a:effectLst/>
                <a:latin typeface="+mn-lt"/>
                <a:ea typeface="+mn-ea"/>
                <a:cs typeface="+mn-cs"/>
              </a:rPr>
              <a:t>Littering</a:t>
            </a:r>
            <a:r>
              <a:rPr lang="de-CH" sz="1200" kern="1200" dirty="0" smtClean="0">
                <a:solidFill>
                  <a:schemeClr val="tx1"/>
                </a:solidFill>
                <a:effectLst/>
                <a:latin typeface="+mn-lt"/>
                <a:ea typeface="+mn-ea"/>
                <a:cs typeface="+mn-cs"/>
              </a:rPr>
              <a:t> führen. Selbstverständlich ist auch eine Übernahme einzelner Massnahmen in die bestehenden möglich.</a:t>
            </a:r>
          </a:p>
          <a:p>
            <a:r>
              <a:rPr lang="de-CH" sz="1200" kern="1200" dirty="0" smtClean="0">
                <a:solidFill>
                  <a:schemeClr val="tx1"/>
                </a:solidFill>
                <a:effectLst/>
                <a:latin typeface="+mn-lt"/>
                <a:ea typeface="+mn-ea"/>
                <a:cs typeface="+mn-cs"/>
              </a:rPr>
              <a:t>Weiter empfehlen wir der Gemeinde </a:t>
            </a:r>
            <a:r>
              <a:rPr lang="de-CH" sz="1200" kern="1200" dirty="0" err="1" smtClean="0">
                <a:solidFill>
                  <a:schemeClr val="tx1"/>
                </a:solidFill>
                <a:effectLst/>
                <a:latin typeface="+mn-lt"/>
                <a:ea typeface="+mn-ea"/>
                <a:cs typeface="+mn-cs"/>
              </a:rPr>
              <a:t>Rüschlikon</a:t>
            </a:r>
            <a:r>
              <a:rPr lang="de-CH" sz="1200" kern="1200" dirty="0" smtClean="0">
                <a:solidFill>
                  <a:schemeClr val="tx1"/>
                </a:solidFill>
                <a:effectLst/>
                <a:latin typeface="+mn-lt"/>
                <a:ea typeface="+mn-ea"/>
                <a:cs typeface="+mn-cs"/>
              </a:rPr>
              <a:t>, die Massnahmen wie vorgeschlagen auf ihre Wirkung hin zu evaluieren. </a:t>
            </a:r>
            <a:r>
              <a:rPr lang="de-CH" sz="1200" kern="1200" dirty="0" err="1" smtClean="0">
                <a:solidFill>
                  <a:schemeClr val="tx1"/>
                </a:solidFill>
                <a:effectLst/>
                <a:latin typeface="+mn-lt"/>
                <a:ea typeface="+mn-ea"/>
                <a:cs typeface="+mn-cs"/>
              </a:rPr>
              <a:t>Rüschlikon</a:t>
            </a:r>
            <a:r>
              <a:rPr lang="de-CH" sz="1200" kern="1200" dirty="0" smtClean="0">
                <a:solidFill>
                  <a:schemeClr val="tx1"/>
                </a:solidFill>
                <a:effectLst/>
                <a:latin typeface="+mn-lt"/>
                <a:ea typeface="+mn-ea"/>
                <a:cs typeface="+mn-cs"/>
              </a:rPr>
              <a:t> kann dadurch auch in diesem Bereich eine Vorbildfunktion übernehmen, wurden doch noch kaum aussagekräftige Wirkungsevaluationen durchgeführt.</a:t>
            </a:r>
          </a:p>
          <a:p>
            <a:r>
              <a:rPr lang="de-CH" sz="1200" kern="1200" dirty="0" smtClean="0">
                <a:solidFill>
                  <a:schemeClr val="tx1"/>
                </a:solidFill>
                <a:effectLst/>
                <a:latin typeface="+mn-lt"/>
                <a:ea typeface="+mn-ea"/>
                <a:cs typeface="+mn-cs"/>
              </a:rPr>
              <a:t>Wir danken der Gemeinde </a:t>
            </a:r>
            <a:r>
              <a:rPr lang="de-CH" sz="1200" kern="1200" dirty="0" err="1" smtClean="0">
                <a:solidFill>
                  <a:schemeClr val="tx1"/>
                </a:solidFill>
                <a:effectLst/>
                <a:latin typeface="+mn-lt"/>
                <a:ea typeface="+mn-ea"/>
                <a:cs typeface="+mn-cs"/>
              </a:rPr>
              <a:t>Rüschlikon</a:t>
            </a:r>
            <a:r>
              <a:rPr lang="de-CH" sz="1200" kern="1200" dirty="0" smtClean="0">
                <a:solidFill>
                  <a:schemeClr val="tx1"/>
                </a:solidFill>
                <a:effectLst/>
                <a:latin typeface="+mn-lt"/>
                <a:ea typeface="+mn-ea"/>
                <a:cs typeface="+mn-cs"/>
              </a:rPr>
              <a:t> für diesen Auftrag, das entgegengebrachte Vertrauen, und die wertvolle Unterstützung. Die Klasse Umweltkommunikation 2015 würde sich freuen, wenn Massnahmen aus diesem Bericht realisiert werden. </a:t>
            </a:r>
          </a:p>
          <a:p>
            <a:r>
              <a:rPr lang="de-CH" sz="1200" kern="1200" dirty="0" smtClean="0">
                <a:solidFill>
                  <a:schemeClr val="tx1"/>
                </a:solidFill>
                <a:effectLst/>
                <a:latin typeface="+mn-lt"/>
                <a:ea typeface="+mn-ea"/>
                <a:cs typeface="+mn-cs"/>
              </a:rPr>
              <a:t>Ein Verzeichnis der Literatur sowie der verwendeten Abbildungen wird auf Anfrage gerne nachgereicht.</a:t>
            </a:r>
          </a:p>
          <a:p>
            <a:endParaRPr lang="de-CH" dirty="0"/>
          </a:p>
        </p:txBody>
      </p:sp>
      <p:sp>
        <p:nvSpPr>
          <p:cNvPr id="4" name="Foliennummernplatzhalter 3"/>
          <p:cNvSpPr>
            <a:spLocks noGrp="1"/>
          </p:cNvSpPr>
          <p:nvPr>
            <p:ph type="sldNum" sz="quarter" idx="10"/>
          </p:nvPr>
        </p:nvSpPr>
        <p:spPr/>
        <p:txBody>
          <a:bodyPr/>
          <a:lstStyle/>
          <a:p>
            <a:fld id="{10A4408D-B025-4FA4-B25F-D7A9C32A33EA}" type="slidenum">
              <a:rPr lang="de-CH" smtClean="0"/>
              <a:t>53</a:t>
            </a:fld>
            <a:endParaRPr lang="de-CH"/>
          </a:p>
        </p:txBody>
      </p:sp>
    </p:spTree>
    <p:extLst>
      <p:ext uri="{BB962C8B-B14F-4D97-AF65-F5344CB8AC3E}">
        <p14:creationId xmlns:p14="http://schemas.microsoft.com/office/powerpoint/2010/main" val="2592936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smtClean="0"/>
              <a:t>Arne</a:t>
            </a:r>
            <a:endParaRPr lang="de-CH" dirty="0"/>
          </a:p>
        </p:txBody>
      </p:sp>
      <p:sp>
        <p:nvSpPr>
          <p:cNvPr id="4" name="Foliennummernplatzhalter 3"/>
          <p:cNvSpPr>
            <a:spLocks noGrp="1"/>
          </p:cNvSpPr>
          <p:nvPr>
            <p:ph type="sldNum" sz="quarter" idx="10"/>
          </p:nvPr>
        </p:nvSpPr>
        <p:spPr/>
        <p:txBody>
          <a:bodyPr/>
          <a:lstStyle/>
          <a:p>
            <a:fld id="{10A4408D-B025-4FA4-B25F-D7A9C32A33EA}" type="slidenum">
              <a:rPr lang="de-CH" smtClean="0"/>
              <a:pPr/>
              <a:t>3</a:t>
            </a:fld>
            <a:endParaRPr lang="de-CH"/>
          </a:p>
        </p:txBody>
      </p:sp>
    </p:spTree>
    <p:extLst>
      <p:ext uri="{BB962C8B-B14F-4D97-AF65-F5344CB8AC3E}">
        <p14:creationId xmlns:p14="http://schemas.microsoft.com/office/powerpoint/2010/main" val="39530110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smtClean="0"/>
              <a:t>Die</a:t>
            </a:r>
            <a:r>
              <a:rPr lang="de-CH" baseline="0" dirty="0" smtClean="0"/>
              <a:t> Gemeinde </a:t>
            </a:r>
            <a:r>
              <a:rPr lang="de-CH" baseline="0" dirty="0" err="1" smtClean="0"/>
              <a:t>Rüschlikon</a:t>
            </a:r>
            <a:r>
              <a:rPr lang="de-CH" baseline="0" dirty="0" smtClean="0"/>
              <a:t> ist seit 2014 daran, die Seeanlagen neu zu gestalten. Hier soll auf die Problematik des </a:t>
            </a:r>
            <a:r>
              <a:rPr lang="de-CH" baseline="0" dirty="0" err="1" smtClean="0"/>
              <a:t>Litterings</a:t>
            </a:r>
            <a:r>
              <a:rPr lang="de-CH" baseline="0" dirty="0" smtClean="0"/>
              <a:t> besonders acht gegeben werden. </a:t>
            </a:r>
          </a:p>
          <a:p>
            <a:r>
              <a:rPr lang="de-CH" baseline="0" dirty="0" smtClean="0"/>
              <a:t>Seit 2012 sensibilisiert die Gemeinde die </a:t>
            </a:r>
            <a:r>
              <a:rPr lang="de-CH" baseline="0" dirty="0" err="1" smtClean="0"/>
              <a:t>Rüschliker</a:t>
            </a:r>
            <a:r>
              <a:rPr lang="de-CH" baseline="0" dirty="0" smtClean="0"/>
              <a:t> Bevölkerung zum Thema Littering unter Anderem mit der Plakatkampagne </a:t>
            </a:r>
            <a:r>
              <a:rPr lang="de-CH" baseline="0" dirty="0" err="1" smtClean="0"/>
              <a:t>Triffsch</a:t>
            </a:r>
            <a:r>
              <a:rPr lang="de-CH" baseline="0" dirty="0" smtClean="0"/>
              <a:t>. </a:t>
            </a:r>
          </a:p>
          <a:p>
            <a:r>
              <a:rPr lang="de-CH" baseline="0" dirty="0" smtClean="0"/>
              <a:t>Trotzdem müssen in Spitzenbesuchszeiten monatlich 10 – 20h zusätzliche Arbeit für das Aufräumen von rund  1 Tonne Abfall aufgewendet werden.</a:t>
            </a:r>
          </a:p>
          <a:p>
            <a:r>
              <a:rPr lang="de-CH" baseline="0" dirty="0" smtClean="0"/>
              <a:t>Aus diesem Grund haben wir den Auftrag erhalten, ein Anti- Littering Konzept für die Seeanlagen in </a:t>
            </a:r>
            <a:r>
              <a:rPr lang="de-CH" baseline="0" dirty="0" err="1" smtClean="0"/>
              <a:t>Rüschlikon</a:t>
            </a:r>
            <a:r>
              <a:rPr lang="de-CH" baseline="0" dirty="0" smtClean="0"/>
              <a:t> zu erarbeiten, welches folgende Punkte abdecken soll: </a:t>
            </a:r>
            <a:endParaRPr lang="de-CH" dirty="0" smtClean="0"/>
          </a:p>
          <a:p>
            <a:endParaRPr lang="de-CH" dirty="0" smtClean="0"/>
          </a:p>
          <a:p>
            <a:r>
              <a:rPr lang="de-CH" dirty="0" smtClean="0"/>
              <a:t>Analyse bisheriger Massnahmen</a:t>
            </a:r>
          </a:p>
          <a:p>
            <a:pPr marL="342900" marR="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CH" dirty="0" smtClean="0"/>
              <a:t>In </a:t>
            </a:r>
            <a:r>
              <a:rPr lang="de-CH" dirty="0" err="1" smtClean="0"/>
              <a:t>Rüschlikon</a:t>
            </a:r>
            <a:endParaRPr lang="de-CH" dirty="0" smtClean="0"/>
          </a:p>
          <a:p>
            <a:pPr marL="342900" marR="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CH" dirty="0" smtClean="0"/>
              <a:t>Erfolgreiche Massnahmen in vergleichbaren Kontexten</a:t>
            </a:r>
          </a:p>
          <a:p>
            <a:r>
              <a:rPr lang="de-CH" dirty="0" smtClean="0"/>
              <a:t>Situationsanalyse</a:t>
            </a:r>
          </a:p>
          <a:p>
            <a:r>
              <a:rPr lang="de-CH" dirty="0" smtClean="0"/>
              <a:t>Welche</a:t>
            </a:r>
            <a:r>
              <a:rPr lang="de-CH" baseline="0" dirty="0" smtClean="0"/>
              <a:t> beinhalten soll:</a:t>
            </a:r>
            <a:r>
              <a:rPr lang="de-CH" dirty="0" smtClean="0"/>
              <a:t> </a:t>
            </a:r>
          </a:p>
          <a:p>
            <a:pPr marL="342900" indent="-342900">
              <a:buFont typeface="Arial" panose="020B0604020202020204" pitchFamily="34" charset="0"/>
              <a:buChar char="•"/>
            </a:pPr>
            <a:r>
              <a:rPr lang="de-CH" dirty="0" smtClean="0"/>
              <a:t>Was wird </a:t>
            </a:r>
            <a:r>
              <a:rPr lang="de-CH" dirty="0" err="1" smtClean="0"/>
              <a:t>gelittert</a:t>
            </a:r>
            <a:endParaRPr lang="de-CH" dirty="0" smtClean="0"/>
          </a:p>
          <a:p>
            <a:pPr marL="342900" indent="-342900">
              <a:buFont typeface="Arial" panose="020B0604020202020204" pitchFamily="34" charset="0"/>
              <a:buChar char="•"/>
            </a:pPr>
            <a:r>
              <a:rPr lang="de-CH" dirty="0" smtClean="0"/>
              <a:t>Wer </a:t>
            </a:r>
            <a:r>
              <a:rPr lang="de-CH" dirty="0" err="1" smtClean="0"/>
              <a:t>littert</a:t>
            </a:r>
            <a:endParaRPr lang="de-CH" dirty="0" smtClean="0"/>
          </a:p>
          <a:p>
            <a:pPr marL="342900" indent="-342900">
              <a:buFont typeface="Arial" panose="020B0604020202020204" pitchFamily="34" charset="0"/>
              <a:buChar char="•"/>
            </a:pPr>
            <a:r>
              <a:rPr lang="de-CH" dirty="0" smtClean="0"/>
              <a:t>Wann wird </a:t>
            </a:r>
            <a:r>
              <a:rPr lang="de-CH" dirty="0" err="1" smtClean="0"/>
              <a:t>gelittert</a:t>
            </a:r>
            <a:endParaRPr lang="de-CH" dirty="0" smtClean="0"/>
          </a:p>
          <a:p>
            <a:r>
              <a:rPr lang="de-CH" dirty="0" smtClean="0"/>
              <a:t>Problemanalyse</a:t>
            </a:r>
          </a:p>
          <a:p>
            <a:pPr marL="342900" indent="-342900">
              <a:buFont typeface="Arial" panose="020B0604020202020204" pitchFamily="34" charset="0"/>
              <a:buChar char="•"/>
            </a:pPr>
            <a:r>
              <a:rPr lang="de-CH" dirty="0" smtClean="0"/>
              <a:t>Weshalb wird </a:t>
            </a:r>
            <a:r>
              <a:rPr lang="de-CH" dirty="0" err="1" smtClean="0"/>
              <a:t>gelittert</a:t>
            </a:r>
            <a:endParaRPr lang="de-CH" dirty="0" smtClean="0"/>
          </a:p>
          <a:p>
            <a:pPr marL="0" indent="0">
              <a:buFont typeface="Arial" panose="020B0604020202020204" pitchFamily="34" charset="0"/>
              <a:buNone/>
            </a:pPr>
            <a:r>
              <a:rPr lang="de-CH" dirty="0" smtClean="0"/>
              <a:t>Aufgrund</a:t>
            </a:r>
            <a:r>
              <a:rPr lang="de-CH" baseline="0" dirty="0" smtClean="0"/>
              <a:t> dieser Analyse sollten Massnahmen gegen Littering sowie deren Umsetzung erarbeitet und der Gemeinde inklusive Budgetplan vorgelegt werden.</a:t>
            </a:r>
          </a:p>
          <a:p>
            <a:pPr marL="0" indent="0">
              <a:buFont typeface="Arial" panose="020B0604020202020204" pitchFamily="34" charset="0"/>
              <a:buNone/>
            </a:pPr>
            <a:r>
              <a:rPr lang="de-CH" baseline="0" dirty="0" smtClean="0"/>
              <a:t>Es sollten ausdrücklich keine Repressiven Massnahmen ins Auge gefasst werden.</a:t>
            </a:r>
            <a:endParaRPr lang="de-CH" dirty="0" smtClean="0"/>
          </a:p>
        </p:txBody>
      </p:sp>
      <p:sp>
        <p:nvSpPr>
          <p:cNvPr id="4" name="Foliennummernplatzhalter 3"/>
          <p:cNvSpPr>
            <a:spLocks noGrp="1"/>
          </p:cNvSpPr>
          <p:nvPr>
            <p:ph type="sldNum" sz="quarter" idx="10"/>
          </p:nvPr>
        </p:nvSpPr>
        <p:spPr/>
        <p:txBody>
          <a:bodyPr/>
          <a:lstStyle/>
          <a:p>
            <a:fld id="{10A4408D-B025-4FA4-B25F-D7A9C32A33EA}" type="slidenum">
              <a:rPr lang="de-CH" smtClean="0"/>
              <a:pPr/>
              <a:t>4</a:t>
            </a:fld>
            <a:endParaRPr lang="de-CH"/>
          </a:p>
        </p:txBody>
      </p:sp>
    </p:spTree>
    <p:extLst>
      <p:ext uri="{BB962C8B-B14F-4D97-AF65-F5344CB8AC3E}">
        <p14:creationId xmlns:p14="http://schemas.microsoft.com/office/powerpoint/2010/main" val="707200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smtClean="0"/>
              <a:t>Arne/ Diagramm</a:t>
            </a:r>
            <a:endParaRPr lang="de-CH" dirty="0"/>
          </a:p>
        </p:txBody>
      </p:sp>
      <p:sp>
        <p:nvSpPr>
          <p:cNvPr id="4" name="Foliennummernplatzhalter 3"/>
          <p:cNvSpPr>
            <a:spLocks noGrp="1"/>
          </p:cNvSpPr>
          <p:nvPr>
            <p:ph type="sldNum" sz="quarter" idx="10"/>
          </p:nvPr>
        </p:nvSpPr>
        <p:spPr/>
        <p:txBody>
          <a:bodyPr/>
          <a:lstStyle/>
          <a:p>
            <a:fld id="{10A4408D-B025-4FA4-B25F-D7A9C32A33EA}" type="slidenum">
              <a:rPr lang="de-CH" smtClean="0"/>
              <a:pPr/>
              <a:t>5</a:t>
            </a:fld>
            <a:endParaRPr lang="de-CH"/>
          </a:p>
        </p:txBody>
      </p:sp>
    </p:spTree>
    <p:extLst>
      <p:ext uri="{BB962C8B-B14F-4D97-AF65-F5344CB8AC3E}">
        <p14:creationId xmlns:p14="http://schemas.microsoft.com/office/powerpoint/2010/main" val="9972507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smtClean="0"/>
              <a:t>Nachdem</a:t>
            </a:r>
            <a:r>
              <a:rPr lang="de-CH" baseline="0" dirty="0" smtClean="0"/>
              <a:t> wir uns einen Überblick über die Topografie und Infrastruktur der Seeanlagen gemacht hatten, </a:t>
            </a:r>
          </a:p>
          <a:p>
            <a:endParaRPr lang="de-CH" baseline="0" dirty="0" smtClean="0"/>
          </a:p>
          <a:p>
            <a:r>
              <a:rPr lang="de-CH" baseline="0" dirty="0" smtClean="0"/>
              <a:t>wurden bisherige Massnahmen, in </a:t>
            </a:r>
            <a:r>
              <a:rPr lang="de-CH" baseline="0" dirty="0" err="1" smtClean="0"/>
              <a:t>Rüschlikon</a:t>
            </a:r>
            <a:r>
              <a:rPr lang="de-CH" baseline="0" dirty="0" smtClean="0"/>
              <a:t> und vergleichbaren Orten untersucht.</a:t>
            </a:r>
          </a:p>
          <a:p>
            <a:pPr marL="0" indent="0">
              <a:buFontTx/>
              <a:buNone/>
            </a:pPr>
            <a:r>
              <a:rPr lang="de-CH" baseline="0" dirty="0" smtClean="0"/>
              <a:t>So wird in </a:t>
            </a:r>
            <a:r>
              <a:rPr lang="de-CH" baseline="0" dirty="0" err="1" smtClean="0"/>
              <a:t>Rüschlikon</a:t>
            </a:r>
            <a:r>
              <a:rPr lang="de-CH" baseline="0" dirty="0" smtClean="0"/>
              <a:t> neben der Plakatkampagne </a:t>
            </a:r>
            <a:r>
              <a:rPr lang="de-CH" baseline="0" dirty="0" err="1" smtClean="0"/>
              <a:t>Triffsch</a:t>
            </a:r>
            <a:r>
              <a:rPr lang="de-CH" baseline="0" dirty="0" smtClean="0"/>
              <a:t>, </a:t>
            </a:r>
          </a:p>
          <a:p>
            <a:pPr marL="171450" indent="-171450">
              <a:buFontTx/>
              <a:buChar char="-"/>
            </a:pPr>
            <a:r>
              <a:rPr lang="de-CH" baseline="0" dirty="0" smtClean="0"/>
              <a:t>Zum Beispiel jährlich der Clean </a:t>
            </a:r>
            <a:r>
              <a:rPr lang="de-CH" baseline="0" dirty="0" err="1" smtClean="0"/>
              <a:t>Up</a:t>
            </a:r>
            <a:r>
              <a:rPr lang="de-CH" baseline="0" dirty="0" smtClean="0"/>
              <a:t> Day zusammen mit der IGSU durchgeführt.</a:t>
            </a:r>
          </a:p>
          <a:p>
            <a:pPr marL="171450" indent="-171450">
              <a:buFontTx/>
              <a:buChar char="-"/>
            </a:pPr>
            <a:r>
              <a:rPr lang="de-CH" baseline="0" dirty="0" smtClean="0"/>
              <a:t>In der Literatur sowie anhand anderen Gemeinden oder Städten hat sich gezeigt, dass Massnahmenpakete bessere Wirkungen erzielen als </a:t>
            </a:r>
            <a:r>
              <a:rPr lang="de-CH" baseline="0" dirty="0" err="1" smtClean="0"/>
              <a:t>einzelen</a:t>
            </a:r>
            <a:r>
              <a:rPr lang="de-CH" baseline="0" dirty="0" smtClean="0"/>
              <a:t> Massnahmen. Einige an anderen Orten erfolgreiche Massnahmen wurden in die erarbeiteten Kampagnen aufgenommen, auf diese später eingegangen wird.</a:t>
            </a:r>
          </a:p>
          <a:p>
            <a:pPr marL="171450" indent="-171450">
              <a:buFontTx/>
              <a:buChar char="-"/>
            </a:pPr>
            <a:endParaRPr lang="de-CH" baseline="0" dirty="0" smtClean="0"/>
          </a:p>
          <a:p>
            <a:pPr marL="171450" indent="-171450">
              <a:buFontTx/>
              <a:buChar char="-"/>
            </a:pPr>
            <a:r>
              <a:rPr lang="de-CH" baseline="0" dirty="0" smtClean="0"/>
              <a:t>Es hat sich gezeigt, dass die Nutzergruppen der </a:t>
            </a:r>
            <a:r>
              <a:rPr lang="de-CH" baseline="0" dirty="0" err="1" smtClean="0"/>
              <a:t>Rüschliker</a:t>
            </a:r>
            <a:r>
              <a:rPr lang="de-CH" baseline="0" dirty="0" smtClean="0"/>
              <a:t> Seeanlagen sehr vielseitig sind. Neben den Anwohnern nutzen auch viele Besucher aus dem umfassenden Einzugsgebiet die Anlagen um Sport zu treiben, zu Picknicken, zum Baden, für einen Spaziergang und so weiter.</a:t>
            </a:r>
          </a:p>
          <a:p>
            <a:pPr marL="171450" indent="-171450">
              <a:buFontTx/>
              <a:buChar char="-"/>
            </a:pPr>
            <a:endParaRPr lang="de-CH" baseline="0" dirty="0" smtClean="0"/>
          </a:p>
          <a:p>
            <a:pPr marL="171450" indent="-171450">
              <a:buFontTx/>
              <a:buChar char="-"/>
            </a:pPr>
            <a:r>
              <a:rPr lang="de-CH" baseline="0" dirty="0" smtClean="0"/>
              <a:t>Um ein klares Bild zu zeichnen wie, wann und von wem </a:t>
            </a:r>
            <a:r>
              <a:rPr lang="de-CH" baseline="0" dirty="0" err="1" smtClean="0"/>
              <a:t>gelittert</a:t>
            </a:r>
            <a:r>
              <a:rPr lang="de-CH" baseline="0" dirty="0" smtClean="0"/>
              <a:t> wird wurden stereotype Situationen und Profile von Stereotypen </a:t>
            </a:r>
            <a:r>
              <a:rPr lang="de-CH" baseline="0" dirty="0" err="1" smtClean="0"/>
              <a:t>Litteren</a:t>
            </a:r>
            <a:r>
              <a:rPr lang="de-CH" baseline="0" dirty="0" smtClean="0"/>
              <a:t> beschrieben.</a:t>
            </a:r>
          </a:p>
          <a:p>
            <a:pPr marL="628650" lvl="1" indent="-171450">
              <a:buFontTx/>
              <a:buChar char="-"/>
            </a:pPr>
            <a:r>
              <a:rPr lang="de-CH" baseline="0" dirty="0" smtClean="0"/>
              <a:t>Stereotype Situationen sind zum Beispiel ein Lunch am Mittag, nach welchem die Verpackung oder die Zeitung liegenbleibt oder eine Party am Abend, nach welcher viele Getränkeverpackungen und Zigaretten liegenbleiben</a:t>
            </a:r>
          </a:p>
          <a:p>
            <a:pPr marL="628650" lvl="1" indent="-171450">
              <a:buFontTx/>
              <a:buChar char="-"/>
            </a:pPr>
            <a:r>
              <a:rPr lang="de-CH" baseline="0" dirty="0" smtClean="0"/>
              <a:t>Als Stereotyper </a:t>
            </a:r>
            <a:r>
              <a:rPr lang="de-CH" baseline="0" dirty="0" err="1" smtClean="0"/>
              <a:t>Litterer</a:t>
            </a:r>
            <a:r>
              <a:rPr lang="de-CH" baseline="0" dirty="0" smtClean="0"/>
              <a:t> wurde zum Beispiel der Rebell beschrieben, welcher im Gegensatz Nachahmer aus Eigeninteresse </a:t>
            </a:r>
            <a:r>
              <a:rPr lang="de-CH" baseline="0" dirty="0" err="1" smtClean="0"/>
              <a:t>littert</a:t>
            </a:r>
            <a:r>
              <a:rPr lang="de-CH" baseline="0" dirty="0" smtClean="0"/>
              <a:t>, weil er grundsätzlich gegen Regeln ist oder das Opfer, welches sich beim </a:t>
            </a:r>
            <a:r>
              <a:rPr lang="de-CH" baseline="0" dirty="0" err="1" smtClean="0"/>
              <a:t>Littern</a:t>
            </a:r>
            <a:r>
              <a:rPr lang="de-CH" baseline="0" dirty="0" smtClean="0"/>
              <a:t> nicht als Problem sieht sondern den anderen die Schuld an einem vollen oder zu weit entfernten Abfalleimer gibt.</a:t>
            </a:r>
          </a:p>
          <a:p>
            <a:pPr marL="628650" lvl="1" indent="-171450">
              <a:buFontTx/>
              <a:buChar char="-"/>
            </a:pPr>
            <a:endParaRPr lang="de-CH" baseline="0" dirty="0" smtClean="0"/>
          </a:p>
          <a:p>
            <a:pPr marL="171450" indent="-171450">
              <a:buFontTx/>
              <a:buChar char="-"/>
            </a:pPr>
            <a:r>
              <a:rPr lang="de-CH" baseline="0" dirty="0" smtClean="0"/>
              <a:t>Als Stückzahlmässig </a:t>
            </a:r>
            <a:r>
              <a:rPr lang="de-CH" baseline="0" dirty="0" err="1" smtClean="0"/>
              <a:t>meistgelitterte</a:t>
            </a:r>
            <a:r>
              <a:rPr lang="de-CH" baseline="0" dirty="0" smtClean="0"/>
              <a:t> Objekte haben sich Zigaretten mit fast 59% Anteil hervorgehoben. Mengenmässig sind es Verpackungen von fliegender Verpflegung, welche mit 51% Anteil herausstechen.</a:t>
            </a:r>
          </a:p>
          <a:p>
            <a:pPr marL="171450" indent="-171450">
              <a:buFontTx/>
              <a:buChar char="-"/>
            </a:pPr>
            <a:endParaRPr lang="de-CH" baseline="0" dirty="0" smtClean="0"/>
          </a:p>
          <a:p>
            <a:pPr marL="171450" indent="-171450">
              <a:buFontTx/>
              <a:buChar char="-"/>
            </a:pPr>
            <a:endParaRPr lang="de-CH" baseline="0" dirty="0" smtClean="0"/>
          </a:p>
          <a:p>
            <a:pPr marL="628650" lvl="1" indent="-171450">
              <a:buFontTx/>
              <a:buChar char="-"/>
            </a:pPr>
            <a:endParaRPr lang="de-CH" baseline="0" dirty="0" smtClean="0"/>
          </a:p>
          <a:p>
            <a:pPr marL="0" indent="0">
              <a:buFontTx/>
              <a:buNone/>
            </a:pPr>
            <a:r>
              <a:rPr lang="de-CH" baseline="0" dirty="0" smtClean="0">
                <a:sym typeface="Wingdings" panose="05000000000000000000" pitchFamily="2" charset="2"/>
              </a:rPr>
              <a:t> Bei der anschliessenden Problemanalyse wurden über die Ermittlung der Ursachen für den herumliegenden Abfall in den Seeanlagen durch deren Umkehrung ein sogenannter Lösungsbaum mit den  Voraussetzungen für einen Rückgang des </a:t>
            </a:r>
            <a:r>
              <a:rPr lang="de-CH" baseline="0" dirty="0" err="1" smtClean="0">
                <a:sym typeface="Wingdings" panose="05000000000000000000" pitchFamily="2" charset="2"/>
              </a:rPr>
              <a:t>Litterings</a:t>
            </a:r>
            <a:r>
              <a:rPr lang="de-CH" baseline="0" dirty="0" smtClean="0">
                <a:sym typeface="Wingdings" panose="05000000000000000000" pitchFamily="2" charset="2"/>
              </a:rPr>
              <a:t> in den Seeanlagen erarbeitet.</a:t>
            </a:r>
            <a:endParaRPr lang="de-CH" baseline="0" dirty="0" smtClean="0"/>
          </a:p>
          <a:p>
            <a:pPr marL="171450" indent="-171450">
              <a:buFontTx/>
              <a:buChar char="-"/>
            </a:pPr>
            <a:endParaRPr lang="de-CH" baseline="0" dirty="0" smtClean="0"/>
          </a:p>
        </p:txBody>
      </p:sp>
      <p:sp>
        <p:nvSpPr>
          <p:cNvPr id="4" name="Foliennummernplatzhalter 3"/>
          <p:cNvSpPr>
            <a:spLocks noGrp="1"/>
          </p:cNvSpPr>
          <p:nvPr>
            <p:ph type="sldNum" sz="quarter" idx="10"/>
          </p:nvPr>
        </p:nvSpPr>
        <p:spPr/>
        <p:txBody>
          <a:bodyPr/>
          <a:lstStyle/>
          <a:p>
            <a:fld id="{10A4408D-B025-4FA4-B25F-D7A9C32A33EA}" type="slidenum">
              <a:rPr lang="de-CH" smtClean="0"/>
              <a:pPr/>
              <a:t>6</a:t>
            </a:fld>
            <a:endParaRPr lang="de-CH"/>
          </a:p>
        </p:txBody>
      </p:sp>
    </p:spTree>
    <p:extLst>
      <p:ext uri="{BB962C8B-B14F-4D97-AF65-F5344CB8AC3E}">
        <p14:creationId xmlns:p14="http://schemas.microsoft.com/office/powerpoint/2010/main" val="30065410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smtClean="0"/>
              <a:t>Nachdem</a:t>
            </a:r>
            <a:r>
              <a:rPr lang="de-CH" baseline="0" dirty="0" smtClean="0"/>
              <a:t> wir uns einen Überblick über die Topografie und Infrastruktur der Seeanlagen gemacht hatten, </a:t>
            </a:r>
          </a:p>
          <a:p>
            <a:endParaRPr lang="de-CH" baseline="0" dirty="0" smtClean="0"/>
          </a:p>
          <a:p>
            <a:r>
              <a:rPr lang="de-CH" baseline="0" dirty="0" smtClean="0"/>
              <a:t>wurden bisherige Massnahmen, in </a:t>
            </a:r>
            <a:r>
              <a:rPr lang="de-CH" baseline="0" dirty="0" err="1" smtClean="0"/>
              <a:t>Rüschlikon</a:t>
            </a:r>
            <a:r>
              <a:rPr lang="de-CH" baseline="0" dirty="0" smtClean="0"/>
              <a:t> und vergleichbaren Orten untersucht.</a:t>
            </a:r>
          </a:p>
          <a:p>
            <a:pPr marL="0" indent="0">
              <a:buFontTx/>
              <a:buNone/>
            </a:pPr>
            <a:r>
              <a:rPr lang="de-CH" baseline="0" dirty="0" smtClean="0"/>
              <a:t>So wird in </a:t>
            </a:r>
            <a:r>
              <a:rPr lang="de-CH" baseline="0" dirty="0" err="1" smtClean="0"/>
              <a:t>Rüschlikon</a:t>
            </a:r>
            <a:r>
              <a:rPr lang="de-CH" baseline="0" dirty="0" smtClean="0"/>
              <a:t> neben der Plakatkampagne </a:t>
            </a:r>
            <a:r>
              <a:rPr lang="de-CH" baseline="0" dirty="0" err="1" smtClean="0"/>
              <a:t>Triffsch</a:t>
            </a:r>
            <a:r>
              <a:rPr lang="de-CH" baseline="0" dirty="0" smtClean="0"/>
              <a:t>, </a:t>
            </a:r>
          </a:p>
          <a:p>
            <a:pPr marL="171450" indent="-171450">
              <a:buFontTx/>
              <a:buChar char="-"/>
            </a:pPr>
            <a:r>
              <a:rPr lang="de-CH" baseline="0" dirty="0" smtClean="0"/>
              <a:t>Zum Beispiel jährlich der Clean </a:t>
            </a:r>
            <a:r>
              <a:rPr lang="de-CH" baseline="0" dirty="0" err="1" smtClean="0"/>
              <a:t>Up</a:t>
            </a:r>
            <a:r>
              <a:rPr lang="de-CH" baseline="0" dirty="0" smtClean="0"/>
              <a:t> Day zusammen mit der IGSU durchgeführt.</a:t>
            </a:r>
          </a:p>
          <a:p>
            <a:pPr marL="171450" indent="-171450">
              <a:buFontTx/>
              <a:buChar char="-"/>
            </a:pPr>
            <a:r>
              <a:rPr lang="de-CH" baseline="0" dirty="0" smtClean="0"/>
              <a:t>In der Literatur sowie anhand anderen Gemeinden oder Städten hat sich gezeigt, dass Massnahmenpakete bessere Wirkungen erzielen als </a:t>
            </a:r>
            <a:r>
              <a:rPr lang="de-CH" baseline="0" dirty="0" err="1" smtClean="0"/>
              <a:t>einzelen</a:t>
            </a:r>
            <a:r>
              <a:rPr lang="de-CH" baseline="0" dirty="0" smtClean="0"/>
              <a:t> Massnahmen. Einige an anderen Orten erfolgreiche Massnahmen wurden in die erarbeiteten Kampagnen aufgenommen, auf diese später eingegangen wird.</a:t>
            </a:r>
          </a:p>
          <a:p>
            <a:pPr marL="171450" indent="-171450">
              <a:buFontTx/>
              <a:buChar char="-"/>
            </a:pPr>
            <a:endParaRPr lang="de-CH" baseline="0" dirty="0" smtClean="0"/>
          </a:p>
          <a:p>
            <a:pPr marL="171450" indent="-171450">
              <a:buFontTx/>
              <a:buChar char="-"/>
            </a:pPr>
            <a:r>
              <a:rPr lang="de-CH" baseline="0" dirty="0" smtClean="0"/>
              <a:t>Es hat sich gezeigt, dass die Nutzergruppen der </a:t>
            </a:r>
            <a:r>
              <a:rPr lang="de-CH" baseline="0" dirty="0" err="1" smtClean="0"/>
              <a:t>Rüschliker</a:t>
            </a:r>
            <a:r>
              <a:rPr lang="de-CH" baseline="0" dirty="0" smtClean="0"/>
              <a:t> Seeanlagen sehr vielseitig sind. Neben den Anwohnern nutzen auch viele Besucher aus dem umfassenden Einzugsgebiet die Anlagen um Sport zu treiben, zu Picknicken, zum Baden, für einen Spaziergang und so weiter.</a:t>
            </a:r>
          </a:p>
          <a:p>
            <a:pPr marL="171450" indent="-171450">
              <a:buFontTx/>
              <a:buChar char="-"/>
            </a:pPr>
            <a:endParaRPr lang="de-CH" baseline="0" dirty="0" smtClean="0"/>
          </a:p>
          <a:p>
            <a:pPr marL="171450" indent="-171450">
              <a:buFontTx/>
              <a:buChar char="-"/>
            </a:pPr>
            <a:r>
              <a:rPr lang="de-CH" baseline="0" dirty="0" smtClean="0"/>
              <a:t>Um ein klares Bild zu zeichnen wie, wann und von wem </a:t>
            </a:r>
            <a:r>
              <a:rPr lang="de-CH" baseline="0" dirty="0" err="1" smtClean="0"/>
              <a:t>gelittert</a:t>
            </a:r>
            <a:r>
              <a:rPr lang="de-CH" baseline="0" dirty="0" smtClean="0"/>
              <a:t> wird wurden stereotype Situationen und Profile von Stereotypen </a:t>
            </a:r>
            <a:r>
              <a:rPr lang="de-CH" baseline="0" dirty="0" err="1" smtClean="0"/>
              <a:t>Litteren</a:t>
            </a:r>
            <a:r>
              <a:rPr lang="de-CH" baseline="0" dirty="0" smtClean="0"/>
              <a:t> beschrieben.</a:t>
            </a:r>
          </a:p>
          <a:p>
            <a:pPr marL="628650" lvl="1" indent="-171450">
              <a:buFontTx/>
              <a:buChar char="-"/>
            </a:pPr>
            <a:r>
              <a:rPr lang="de-CH" baseline="0" dirty="0" smtClean="0"/>
              <a:t>Stereotype Situationen sind zum Beispiel ein Lunch am Mittag, nach welchem die Verpackung oder die Zeitung liegenbleibt oder eine Party am Abend, nach welcher viele Getränkeverpackungen und Zigaretten liegenbleiben</a:t>
            </a:r>
          </a:p>
          <a:p>
            <a:pPr marL="628650" lvl="1" indent="-171450">
              <a:buFontTx/>
              <a:buChar char="-"/>
            </a:pPr>
            <a:r>
              <a:rPr lang="de-CH" baseline="0" dirty="0" smtClean="0"/>
              <a:t>Als Stereotyper </a:t>
            </a:r>
            <a:r>
              <a:rPr lang="de-CH" baseline="0" dirty="0" err="1" smtClean="0"/>
              <a:t>Litterer</a:t>
            </a:r>
            <a:r>
              <a:rPr lang="de-CH" baseline="0" dirty="0" smtClean="0"/>
              <a:t> wurde zum Beispiel der Rebell beschrieben, welcher im Gegensatz Nachahmer aus Eigeninteresse </a:t>
            </a:r>
            <a:r>
              <a:rPr lang="de-CH" baseline="0" dirty="0" err="1" smtClean="0"/>
              <a:t>littert</a:t>
            </a:r>
            <a:r>
              <a:rPr lang="de-CH" baseline="0" dirty="0" smtClean="0"/>
              <a:t>, weil er grundsätzlich gegen Regeln ist oder das Opfer, welches sich beim </a:t>
            </a:r>
            <a:r>
              <a:rPr lang="de-CH" baseline="0" dirty="0" err="1" smtClean="0"/>
              <a:t>Littern</a:t>
            </a:r>
            <a:r>
              <a:rPr lang="de-CH" baseline="0" dirty="0" smtClean="0"/>
              <a:t> nicht als Problem sieht sondern den anderen die Schuld an einem vollen oder zu weit entfernten Abfalleimer gibt.</a:t>
            </a:r>
          </a:p>
          <a:p>
            <a:pPr marL="628650" lvl="1" indent="-171450">
              <a:buFontTx/>
              <a:buChar char="-"/>
            </a:pPr>
            <a:endParaRPr lang="de-CH" baseline="0" dirty="0" smtClean="0"/>
          </a:p>
          <a:p>
            <a:pPr marL="171450" indent="-171450">
              <a:buFontTx/>
              <a:buChar char="-"/>
            </a:pPr>
            <a:r>
              <a:rPr lang="de-CH" baseline="0" dirty="0" smtClean="0"/>
              <a:t>Als Stückzahlmässig </a:t>
            </a:r>
            <a:r>
              <a:rPr lang="de-CH" baseline="0" dirty="0" err="1" smtClean="0"/>
              <a:t>meistgelitterte</a:t>
            </a:r>
            <a:r>
              <a:rPr lang="de-CH" baseline="0" dirty="0" smtClean="0"/>
              <a:t> Objekte haben sich Zigaretten mit fast 59% Anteil hervorgehoben. Mengenmässig sind es Verpackungen von fliegender Verpflegung, welche mit 51% Anteil herausstechen.</a:t>
            </a:r>
          </a:p>
          <a:p>
            <a:pPr marL="171450" indent="-171450">
              <a:buFontTx/>
              <a:buChar char="-"/>
            </a:pPr>
            <a:endParaRPr lang="de-CH" baseline="0" dirty="0" smtClean="0"/>
          </a:p>
          <a:p>
            <a:pPr marL="171450" indent="-171450">
              <a:buFontTx/>
              <a:buChar char="-"/>
            </a:pPr>
            <a:endParaRPr lang="de-CH" baseline="0" dirty="0" smtClean="0"/>
          </a:p>
          <a:p>
            <a:pPr marL="628650" lvl="1" indent="-171450">
              <a:buFontTx/>
              <a:buChar char="-"/>
            </a:pPr>
            <a:endParaRPr lang="de-CH" baseline="0" dirty="0" smtClean="0"/>
          </a:p>
          <a:p>
            <a:pPr marL="0" indent="0">
              <a:buFontTx/>
              <a:buNone/>
            </a:pPr>
            <a:r>
              <a:rPr lang="de-CH" baseline="0" dirty="0" smtClean="0">
                <a:sym typeface="Wingdings" panose="05000000000000000000" pitchFamily="2" charset="2"/>
              </a:rPr>
              <a:t> Bei der anschliessenden Problemanalyse wurden über die Ermittlung der Ursachen für den herumliegenden Abfall in den Seeanlagen durch deren Umkehrung ein sogenannter Lösungsbaum mit den  Voraussetzungen für einen Rückgang des </a:t>
            </a:r>
            <a:r>
              <a:rPr lang="de-CH" baseline="0" dirty="0" err="1" smtClean="0">
                <a:sym typeface="Wingdings" panose="05000000000000000000" pitchFamily="2" charset="2"/>
              </a:rPr>
              <a:t>Litterings</a:t>
            </a:r>
            <a:r>
              <a:rPr lang="de-CH" baseline="0" dirty="0" smtClean="0">
                <a:sym typeface="Wingdings" panose="05000000000000000000" pitchFamily="2" charset="2"/>
              </a:rPr>
              <a:t> in den Seeanlagen erarbeitet.</a:t>
            </a:r>
            <a:endParaRPr lang="de-CH" baseline="0" dirty="0" smtClean="0"/>
          </a:p>
          <a:p>
            <a:pPr marL="171450" indent="-171450">
              <a:buFontTx/>
              <a:buChar char="-"/>
            </a:pPr>
            <a:endParaRPr lang="de-CH" baseline="0" dirty="0" smtClean="0"/>
          </a:p>
        </p:txBody>
      </p:sp>
      <p:sp>
        <p:nvSpPr>
          <p:cNvPr id="4" name="Foliennummernplatzhalter 3"/>
          <p:cNvSpPr>
            <a:spLocks noGrp="1"/>
          </p:cNvSpPr>
          <p:nvPr>
            <p:ph type="sldNum" sz="quarter" idx="10"/>
          </p:nvPr>
        </p:nvSpPr>
        <p:spPr/>
        <p:txBody>
          <a:bodyPr/>
          <a:lstStyle/>
          <a:p>
            <a:fld id="{10A4408D-B025-4FA4-B25F-D7A9C32A33EA}" type="slidenum">
              <a:rPr lang="de-CH" smtClean="0"/>
              <a:pPr/>
              <a:t>7</a:t>
            </a:fld>
            <a:endParaRPr lang="de-CH"/>
          </a:p>
        </p:txBody>
      </p:sp>
    </p:spTree>
    <p:extLst>
      <p:ext uri="{BB962C8B-B14F-4D97-AF65-F5344CB8AC3E}">
        <p14:creationId xmlns:p14="http://schemas.microsoft.com/office/powerpoint/2010/main" val="30065410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smtClean="0"/>
              <a:t>Nachdem</a:t>
            </a:r>
            <a:r>
              <a:rPr lang="de-CH" baseline="0" dirty="0" smtClean="0"/>
              <a:t> wir uns einen Überblick über die Topografie und Infrastruktur der Seeanlagen gemacht hatten, </a:t>
            </a:r>
          </a:p>
          <a:p>
            <a:endParaRPr lang="de-CH" baseline="0" dirty="0" smtClean="0"/>
          </a:p>
          <a:p>
            <a:r>
              <a:rPr lang="de-CH" baseline="0" dirty="0" smtClean="0"/>
              <a:t>wurden bisherige Massnahmen, in </a:t>
            </a:r>
            <a:r>
              <a:rPr lang="de-CH" baseline="0" dirty="0" err="1" smtClean="0"/>
              <a:t>Rüschlikon</a:t>
            </a:r>
            <a:r>
              <a:rPr lang="de-CH" baseline="0" dirty="0" smtClean="0"/>
              <a:t> und vergleichbaren Orten untersucht.</a:t>
            </a:r>
          </a:p>
          <a:p>
            <a:pPr marL="0" indent="0">
              <a:buFontTx/>
              <a:buNone/>
            </a:pPr>
            <a:r>
              <a:rPr lang="de-CH" baseline="0" dirty="0" smtClean="0"/>
              <a:t>So wird in </a:t>
            </a:r>
            <a:r>
              <a:rPr lang="de-CH" baseline="0" dirty="0" err="1" smtClean="0"/>
              <a:t>Rüschlikon</a:t>
            </a:r>
            <a:r>
              <a:rPr lang="de-CH" baseline="0" dirty="0" smtClean="0"/>
              <a:t> neben der Plakatkampagne </a:t>
            </a:r>
            <a:r>
              <a:rPr lang="de-CH" baseline="0" dirty="0" err="1" smtClean="0"/>
              <a:t>Triffsch</a:t>
            </a:r>
            <a:r>
              <a:rPr lang="de-CH" baseline="0" dirty="0" smtClean="0"/>
              <a:t>, </a:t>
            </a:r>
          </a:p>
          <a:p>
            <a:pPr marL="171450" indent="-171450">
              <a:buFontTx/>
              <a:buChar char="-"/>
            </a:pPr>
            <a:r>
              <a:rPr lang="de-CH" baseline="0" dirty="0" smtClean="0"/>
              <a:t>Zum Beispiel jährlich der Clean </a:t>
            </a:r>
            <a:r>
              <a:rPr lang="de-CH" baseline="0" dirty="0" err="1" smtClean="0"/>
              <a:t>Up</a:t>
            </a:r>
            <a:r>
              <a:rPr lang="de-CH" baseline="0" dirty="0" smtClean="0"/>
              <a:t> Day zusammen mit der IGSU durchgeführt.</a:t>
            </a:r>
          </a:p>
          <a:p>
            <a:pPr marL="171450" indent="-171450">
              <a:buFontTx/>
              <a:buChar char="-"/>
            </a:pPr>
            <a:r>
              <a:rPr lang="de-CH" baseline="0" dirty="0" smtClean="0"/>
              <a:t>In der Literatur sowie anhand anderen Gemeinden oder Städten hat sich gezeigt, dass Massnahmenpakete bessere Wirkungen erzielen als </a:t>
            </a:r>
            <a:r>
              <a:rPr lang="de-CH" baseline="0" dirty="0" err="1" smtClean="0"/>
              <a:t>einzelen</a:t>
            </a:r>
            <a:r>
              <a:rPr lang="de-CH" baseline="0" dirty="0" smtClean="0"/>
              <a:t> Massnahmen. Einige an anderen Orten erfolgreiche Massnahmen wurden in die erarbeiteten Kampagnen aufgenommen, auf diese später eingegangen wird.</a:t>
            </a:r>
          </a:p>
          <a:p>
            <a:pPr marL="171450" indent="-171450">
              <a:buFontTx/>
              <a:buChar char="-"/>
            </a:pPr>
            <a:endParaRPr lang="de-CH" baseline="0" dirty="0" smtClean="0"/>
          </a:p>
          <a:p>
            <a:pPr marL="171450" indent="-171450">
              <a:buFontTx/>
              <a:buChar char="-"/>
            </a:pPr>
            <a:r>
              <a:rPr lang="de-CH" baseline="0" dirty="0" smtClean="0"/>
              <a:t>Es hat sich gezeigt, dass die Nutzergruppen der </a:t>
            </a:r>
            <a:r>
              <a:rPr lang="de-CH" baseline="0" dirty="0" err="1" smtClean="0"/>
              <a:t>Rüschliker</a:t>
            </a:r>
            <a:r>
              <a:rPr lang="de-CH" baseline="0" dirty="0" smtClean="0"/>
              <a:t> Seeanlagen sehr vielseitig sind. Neben den Anwohnern nutzen auch viele Besucher aus dem umfassenden Einzugsgebiet die Anlagen um Sport zu treiben, zu Picknicken, zum Baden, für einen Spaziergang und so weiter.</a:t>
            </a:r>
          </a:p>
          <a:p>
            <a:pPr marL="171450" indent="-171450">
              <a:buFontTx/>
              <a:buChar char="-"/>
            </a:pPr>
            <a:endParaRPr lang="de-CH" baseline="0" dirty="0" smtClean="0"/>
          </a:p>
          <a:p>
            <a:pPr marL="171450" indent="-171450">
              <a:buFontTx/>
              <a:buChar char="-"/>
            </a:pPr>
            <a:r>
              <a:rPr lang="de-CH" baseline="0" dirty="0" smtClean="0"/>
              <a:t>Um ein klares Bild zu zeichnen wie, wann und von wem </a:t>
            </a:r>
            <a:r>
              <a:rPr lang="de-CH" baseline="0" dirty="0" err="1" smtClean="0"/>
              <a:t>gelittert</a:t>
            </a:r>
            <a:r>
              <a:rPr lang="de-CH" baseline="0" dirty="0" smtClean="0"/>
              <a:t> wird wurden stereotype Situationen und Profile von Stereotypen </a:t>
            </a:r>
            <a:r>
              <a:rPr lang="de-CH" baseline="0" dirty="0" err="1" smtClean="0"/>
              <a:t>Litteren</a:t>
            </a:r>
            <a:r>
              <a:rPr lang="de-CH" baseline="0" dirty="0" smtClean="0"/>
              <a:t> beschrieben.</a:t>
            </a:r>
          </a:p>
          <a:p>
            <a:pPr marL="628650" lvl="1" indent="-171450">
              <a:buFontTx/>
              <a:buChar char="-"/>
            </a:pPr>
            <a:r>
              <a:rPr lang="de-CH" baseline="0" dirty="0" smtClean="0"/>
              <a:t>Stereotype Situationen sind zum Beispiel ein Lunch am Mittag, nach welchem die Verpackung oder die Zeitung liegenbleibt oder eine Party am Abend, nach welcher viele Getränkeverpackungen und Zigaretten liegenbleiben</a:t>
            </a:r>
          </a:p>
          <a:p>
            <a:pPr marL="628650" lvl="1" indent="-171450">
              <a:buFontTx/>
              <a:buChar char="-"/>
            </a:pPr>
            <a:r>
              <a:rPr lang="de-CH" baseline="0" dirty="0" smtClean="0"/>
              <a:t>Als Stereotyper </a:t>
            </a:r>
            <a:r>
              <a:rPr lang="de-CH" baseline="0" dirty="0" err="1" smtClean="0"/>
              <a:t>Litterer</a:t>
            </a:r>
            <a:r>
              <a:rPr lang="de-CH" baseline="0" dirty="0" smtClean="0"/>
              <a:t> wurde zum Beispiel der Rebell beschrieben, welcher im Gegensatz Nachahmer aus Eigeninteresse </a:t>
            </a:r>
            <a:r>
              <a:rPr lang="de-CH" baseline="0" dirty="0" err="1" smtClean="0"/>
              <a:t>littert</a:t>
            </a:r>
            <a:r>
              <a:rPr lang="de-CH" baseline="0" dirty="0" smtClean="0"/>
              <a:t>, weil er grundsätzlich gegen Regeln ist oder das Opfer, welches sich beim </a:t>
            </a:r>
            <a:r>
              <a:rPr lang="de-CH" baseline="0" dirty="0" err="1" smtClean="0"/>
              <a:t>Littern</a:t>
            </a:r>
            <a:r>
              <a:rPr lang="de-CH" baseline="0" dirty="0" smtClean="0"/>
              <a:t> nicht als Problem sieht sondern den anderen die Schuld an einem vollen oder zu weit entfernten Abfalleimer gibt.</a:t>
            </a:r>
          </a:p>
          <a:p>
            <a:pPr marL="628650" lvl="1" indent="-171450">
              <a:buFontTx/>
              <a:buChar char="-"/>
            </a:pPr>
            <a:endParaRPr lang="de-CH" baseline="0" dirty="0" smtClean="0"/>
          </a:p>
          <a:p>
            <a:pPr marL="171450" indent="-171450">
              <a:buFontTx/>
              <a:buChar char="-"/>
            </a:pPr>
            <a:r>
              <a:rPr lang="de-CH" baseline="0" dirty="0" smtClean="0"/>
              <a:t>Als Stückzahlmässig </a:t>
            </a:r>
            <a:r>
              <a:rPr lang="de-CH" baseline="0" dirty="0" err="1" smtClean="0"/>
              <a:t>meistgelitterte</a:t>
            </a:r>
            <a:r>
              <a:rPr lang="de-CH" baseline="0" dirty="0" smtClean="0"/>
              <a:t> Objekte haben sich Zigaretten mit fast 59% Anteil hervorgehoben. Mengenmässig sind es Verpackungen von fliegender Verpflegung, welche mit 51% Anteil herausstechen.</a:t>
            </a:r>
          </a:p>
          <a:p>
            <a:pPr marL="171450" indent="-171450">
              <a:buFontTx/>
              <a:buChar char="-"/>
            </a:pPr>
            <a:endParaRPr lang="de-CH" baseline="0" dirty="0" smtClean="0"/>
          </a:p>
          <a:p>
            <a:pPr marL="171450" indent="-171450">
              <a:buFontTx/>
              <a:buChar char="-"/>
            </a:pPr>
            <a:endParaRPr lang="de-CH" baseline="0" dirty="0" smtClean="0"/>
          </a:p>
          <a:p>
            <a:pPr marL="628650" lvl="1" indent="-171450">
              <a:buFontTx/>
              <a:buChar char="-"/>
            </a:pPr>
            <a:endParaRPr lang="de-CH" baseline="0" dirty="0" smtClean="0"/>
          </a:p>
          <a:p>
            <a:pPr marL="0" indent="0">
              <a:buFontTx/>
              <a:buNone/>
            </a:pPr>
            <a:r>
              <a:rPr lang="de-CH" baseline="0" dirty="0" smtClean="0">
                <a:sym typeface="Wingdings" panose="05000000000000000000" pitchFamily="2" charset="2"/>
              </a:rPr>
              <a:t> Bei der anschliessenden Problemanalyse wurden über die Ermittlung der Ursachen für den herumliegenden Abfall in den Seeanlagen durch deren Umkehrung ein sogenannter Lösungsbaum mit den  Voraussetzungen für einen Rückgang des </a:t>
            </a:r>
            <a:r>
              <a:rPr lang="de-CH" baseline="0" dirty="0" err="1" smtClean="0">
                <a:sym typeface="Wingdings" panose="05000000000000000000" pitchFamily="2" charset="2"/>
              </a:rPr>
              <a:t>Litterings</a:t>
            </a:r>
            <a:r>
              <a:rPr lang="de-CH" baseline="0" dirty="0" smtClean="0">
                <a:sym typeface="Wingdings" panose="05000000000000000000" pitchFamily="2" charset="2"/>
              </a:rPr>
              <a:t> in den Seeanlagen erarbeitet.</a:t>
            </a:r>
            <a:endParaRPr lang="de-CH" baseline="0" dirty="0" smtClean="0"/>
          </a:p>
          <a:p>
            <a:pPr marL="171450" indent="-171450">
              <a:buFontTx/>
              <a:buChar char="-"/>
            </a:pPr>
            <a:endParaRPr lang="de-CH" baseline="0" dirty="0" smtClean="0"/>
          </a:p>
        </p:txBody>
      </p:sp>
      <p:sp>
        <p:nvSpPr>
          <p:cNvPr id="4" name="Foliennummernplatzhalter 3"/>
          <p:cNvSpPr>
            <a:spLocks noGrp="1"/>
          </p:cNvSpPr>
          <p:nvPr>
            <p:ph type="sldNum" sz="quarter" idx="10"/>
          </p:nvPr>
        </p:nvSpPr>
        <p:spPr/>
        <p:txBody>
          <a:bodyPr/>
          <a:lstStyle/>
          <a:p>
            <a:fld id="{10A4408D-B025-4FA4-B25F-D7A9C32A33EA}" type="slidenum">
              <a:rPr lang="de-CH" smtClean="0"/>
              <a:pPr/>
              <a:t>8</a:t>
            </a:fld>
            <a:endParaRPr lang="de-CH"/>
          </a:p>
        </p:txBody>
      </p:sp>
    </p:spTree>
    <p:extLst>
      <p:ext uri="{BB962C8B-B14F-4D97-AF65-F5344CB8AC3E}">
        <p14:creationId xmlns:p14="http://schemas.microsoft.com/office/powerpoint/2010/main" val="3006541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smtClean="0"/>
              <a:t>Nachdem</a:t>
            </a:r>
            <a:r>
              <a:rPr lang="de-CH" baseline="0" dirty="0" smtClean="0"/>
              <a:t> wir uns einen Überblick über die Topografie und Infrastruktur der Seeanlagen gemacht hatten, </a:t>
            </a:r>
          </a:p>
          <a:p>
            <a:endParaRPr lang="de-CH" baseline="0" dirty="0" smtClean="0"/>
          </a:p>
          <a:p>
            <a:r>
              <a:rPr lang="de-CH" baseline="0" dirty="0" smtClean="0"/>
              <a:t>wurden bisherige Massnahmen, in </a:t>
            </a:r>
            <a:r>
              <a:rPr lang="de-CH" baseline="0" dirty="0" err="1" smtClean="0"/>
              <a:t>Rüschlikon</a:t>
            </a:r>
            <a:r>
              <a:rPr lang="de-CH" baseline="0" dirty="0" smtClean="0"/>
              <a:t> und vergleichbaren Orten untersucht.</a:t>
            </a:r>
          </a:p>
          <a:p>
            <a:pPr marL="0" indent="0">
              <a:buFontTx/>
              <a:buNone/>
            </a:pPr>
            <a:r>
              <a:rPr lang="de-CH" baseline="0" dirty="0" smtClean="0"/>
              <a:t>So wird in </a:t>
            </a:r>
            <a:r>
              <a:rPr lang="de-CH" baseline="0" dirty="0" err="1" smtClean="0"/>
              <a:t>Rüschlikon</a:t>
            </a:r>
            <a:r>
              <a:rPr lang="de-CH" baseline="0" dirty="0" smtClean="0"/>
              <a:t> neben der Plakatkampagne </a:t>
            </a:r>
            <a:r>
              <a:rPr lang="de-CH" baseline="0" dirty="0" err="1" smtClean="0"/>
              <a:t>Triffsch</a:t>
            </a:r>
            <a:r>
              <a:rPr lang="de-CH" baseline="0" dirty="0" smtClean="0"/>
              <a:t>, </a:t>
            </a:r>
          </a:p>
          <a:p>
            <a:pPr marL="171450" indent="-171450">
              <a:buFontTx/>
              <a:buChar char="-"/>
            </a:pPr>
            <a:r>
              <a:rPr lang="de-CH" baseline="0" dirty="0" smtClean="0"/>
              <a:t>Zum Beispiel jährlich der Clean </a:t>
            </a:r>
            <a:r>
              <a:rPr lang="de-CH" baseline="0" dirty="0" err="1" smtClean="0"/>
              <a:t>Up</a:t>
            </a:r>
            <a:r>
              <a:rPr lang="de-CH" baseline="0" dirty="0" smtClean="0"/>
              <a:t> Day zusammen mit der IGSU durchgeführt.</a:t>
            </a:r>
          </a:p>
          <a:p>
            <a:pPr marL="171450" indent="-171450">
              <a:buFontTx/>
              <a:buChar char="-"/>
            </a:pPr>
            <a:r>
              <a:rPr lang="de-CH" baseline="0" dirty="0" smtClean="0"/>
              <a:t>In der Literatur sowie anhand anderen Gemeinden oder Städten hat sich gezeigt, dass Massnahmenpakete bessere Wirkungen erzielen als </a:t>
            </a:r>
            <a:r>
              <a:rPr lang="de-CH" baseline="0" dirty="0" err="1" smtClean="0"/>
              <a:t>einzelen</a:t>
            </a:r>
            <a:r>
              <a:rPr lang="de-CH" baseline="0" dirty="0" smtClean="0"/>
              <a:t> Massnahmen. Einige an anderen Orten erfolgreiche Massnahmen wurden in die erarbeiteten Kampagnen aufgenommen, auf diese später eingegangen wird.</a:t>
            </a:r>
          </a:p>
          <a:p>
            <a:pPr marL="171450" indent="-171450">
              <a:buFontTx/>
              <a:buChar char="-"/>
            </a:pPr>
            <a:endParaRPr lang="de-CH" baseline="0" dirty="0" smtClean="0"/>
          </a:p>
          <a:p>
            <a:pPr marL="171450" indent="-171450">
              <a:buFontTx/>
              <a:buChar char="-"/>
            </a:pPr>
            <a:r>
              <a:rPr lang="de-CH" baseline="0" dirty="0" smtClean="0"/>
              <a:t>Es hat sich gezeigt, dass die Nutzergruppen der </a:t>
            </a:r>
            <a:r>
              <a:rPr lang="de-CH" baseline="0" dirty="0" err="1" smtClean="0"/>
              <a:t>Rüschliker</a:t>
            </a:r>
            <a:r>
              <a:rPr lang="de-CH" baseline="0" dirty="0" smtClean="0"/>
              <a:t> Seeanlagen sehr vielseitig sind. Neben den Anwohnern nutzen auch viele Besucher aus dem umfassenden Einzugsgebiet die Anlagen um Sport zu treiben, zu Picknicken, zum Baden, für einen Spaziergang und so weiter.</a:t>
            </a:r>
          </a:p>
          <a:p>
            <a:pPr marL="171450" indent="-171450">
              <a:buFontTx/>
              <a:buChar char="-"/>
            </a:pPr>
            <a:endParaRPr lang="de-CH" baseline="0" dirty="0" smtClean="0"/>
          </a:p>
          <a:p>
            <a:pPr marL="171450" indent="-171450">
              <a:buFontTx/>
              <a:buChar char="-"/>
            </a:pPr>
            <a:r>
              <a:rPr lang="de-CH" baseline="0" dirty="0" smtClean="0"/>
              <a:t>Um ein klares Bild zu zeichnen wie, wann und von wem </a:t>
            </a:r>
            <a:r>
              <a:rPr lang="de-CH" baseline="0" dirty="0" err="1" smtClean="0"/>
              <a:t>gelittert</a:t>
            </a:r>
            <a:r>
              <a:rPr lang="de-CH" baseline="0" dirty="0" smtClean="0"/>
              <a:t> wird wurden stereotype Situationen und Profile von Stereotypen </a:t>
            </a:r>
            <a:r>
              <a:rPr lang="de-CH" baseline="0" dirty="0" err="1" smtClean="0"/>
              <a:t>Litteren</a:t>
            </a:r>
            <a:r>
              <a:rPr lang="de-CH" baseline="0" dirty="0" smtClean="0"/>
              <a:t> beschrieben.</a:t>
            </a:r>
          </a:p>
          <a:p>
            <a:pPr marL="628650" lvl="1" indent="-171450">
              <a:buFontTx/>
              <a:buChar char="-"/>
            </a:pPr>
            <a:r>
              <a:rPr lang="de-CH" baseline="0" dirty="0" smtClean="0"/>
              <a:t>Stereotype Situationen sind zum Beispiel ein Lunch am Mittag, nach welchem die Verpackung oder die Zeitung liegenbleibt oder eine Party am Abend, nach welcher viele Getränkeverpackungen und Zigaretten liegenbleiben</a:t>
            </a:r>
          </a:p>
          <a:p>
            <a:pPr marL="628650" lvl="1" indent="-171450">
              <a:buFontTx/>
              <a:buChar char="-"/>
            </a:pPr>
            <a:r>
              <a:rPr lang="de-CH" baseline="0" dirty="0" smtClean="0"/>
              <a:t>Als Stereotyper </a:t>
            </a:r>
            <a:r>
              <a:rPr lang="de-CH" baseline="0" dirty="0" err="1" smtClean="0"/>
              <a:t>Litterer</a:t>
            </a:r>
            <a:r>
              <a:rPr lang="de-CH" baseline="0" dirty="0" smtClean="0"/>
              <a:t> wurde zum Beispiel der Rebell beschrieben, welcher im Gegensatz Nachahmer aus Eigeninteresse </a:t>
            </a:r>
            <a:r>
              <a:rPr lang="de-CH" baseline="0" dirty="0" err="1" smtClean="0"/>
              <a:t>littert</a:t>
            </a:r>
            <a:r>
              <a:rPr lang="de-CH" baseline="0" dirty="0" smtClean="0"/>
              <a:t>, weil er grundsätzlich gegen Regeln ist oder das Opfer, welches sich beim </a:t>
            </a:r>
            <a:r>
              <a:rPr lang="de-CH" baseline="0" dirty="0" err="1" smtClean="0"/>
              <a:t>Littern</a:t>
            </a:r>
            <a:r>
              <a:rPr lang="de-CH" baseline="0" dirty="0" smtClean="0"/>
              <a:t> nicht als Problem sieht sondern den anderen die Schuld an einem vollen oder zu weit entfernten Abfalleimer gibt.</a:t>
            </a:r>
          </a:p>
          <a:p>
            <a:pPr marL="628650" lvl="1" indent="-171450">
              <a:buFontTx/>
              <a:buChar char="-"/>
            </a:pPr>
            <a:endParaRPr lang="de-CH" baseline="0" dirty="0" smtClean="0"/>
          </a:p>
          <a:p>
            <a:pPr marL="171450" indent="-171450">
              <a:buFontTx/>
              <a:buChar char="-"/>
            </a:pPr>
            <a:r>
              <a:rPr lang="de-CH" baseline="0" dirty="0" smtClean="0"/>
              <a:t>Als Stückzahlmässig </a:t>
            </a:r>
            <a:r>
              <a:rPr lang="de-CH" baseline="0" dirty="0" err="1" smtClean="0"/>
              <a:t>meistgelitterte</a:t>
            </a:r>
            <a:r>
              <a:rPr lang="de-CH" baseline="0" dirty="0" smtClean="0"/>
              <a:t> Objekte haben sich Zigaretten mit fast 59% Anteil hervorgehoben. Mengenmässig sind es Verpackungen von fliegender Verpflegung, welche mit 51% Anteil herausstechen.</a:t>
            </a:r>
          </a:p>
          <a:p>
            <a:pPr marL="171450" indent="-171450">
              <a:buFontTx/>
              <a:buChar char="-"/>
            </a:pPr>
            <a:endParaRPr lang="de-CH" baseline="0" dirty="0" smtClean="0"/>
          </a:p>
          <a:p>
            <a:pPr marL="171450" indent="-171450">
              <a:buFontTx/>
              <a:buChar char="-"/>
            </a:pPr>
            <a:endParaRPr lang="de-CH" baseline="0" dirty="0" smtClean="0"/>
          </a:p>
          <a:p>
            <a:pPr marL="628650" lvl="1" indent="-171450">
              <a:buFontTx/>
              <a:buChar char="-"/>
            </a:pPr>
            <a:endParaRPr lang="de-CH" baseline="0" dirty="0" smtClean="0"/>
          </a:p>
          <a:p>
            <a:pPr marL="0" indent="0">
              <a:buFontTx/>
              <a:buNone/>
            </a:pPr>
            <a:r>
              <a:rPr lang="de-CH" baseline="0" dirty="0" smtClean="0">
                <a:sym typeface="Wingdings" panose="05000000000000000000" pitchFamily="2" charset="2"/>
              </a:rPr>
              <a:t> Bei der anschliessenden Problemanalyse wurden über die Ermittlung der Ursachen für den herumliegenden Abfall in den Seeanlagen durch deren Umkehrung ein sogenannter Lösungsbaum mit den  Voraussetzungen für einen Rückgang des </a:t>
            </a:r>
            <a:r>
              <a:rPr lang="de-CH" baseline="0" dirty="0" err="1" smtClean="0">
                <a:sym typeface="Wingdings" panose="05000000000000000000" pitchFamily="2" charset="2"/>
              </a:rPr>
              <a:t>Litterings</a:t>
            </a:r>
            <a:r>
              <a:rPr lang="de-CH" baseline="0" dirty="0" smtClean="0">
                <a:sym typeface="Wingdings" panose="05000000000000000000" pitchFamily="2" charset="2"/>
              </a:rPr>
              <a:t> in den Seeanlagen erarbeitet.</a:t>
            </a:r>
            <a:endParaRPr lang="de-CH" baseline="0" dirty="0" smtClean="0"/>
          </a:p>
          <a:p>
            <a:pPr marL="171450" indent="-171450">
              <a:buFontTx/>
              <a:buChar char="-"/>
            </a:pPr>
            <a:endParaRPr lang="de-CH" baseline="0" dirty="0" smtClean="0"/>
          </a:p>
        </p:txBody>
      </p:sp>
      <p:sp>
        <p:nvSpPr>
          <p:cNvPr id="4" name="Foliennummernplatzhalter 3"/>
          <p:cNvSpPr>
            <a:spLocks noGrp="1"/>
          </p:cNvSpPr>
          <p:nvPr>
            <p:ph type="sldNum" sz="quarter" idx="10"/>
          </p:nvPr>
        </p:nvSpPr>
        <p:spPr/>
        <p:txBody>
          <a:bodyPr/>
          <a:lstStyle/>
          <a:p>
            <a:fld id="{10A4408D-B025-4FA4-B25F-D7A9C32A33EA}" type="slidenum">
              <a:rPr lang="de-CH" smtClean="0"/>
              <a:pPr/>
              <a:t>9</a:t>
            </a:fld>
            <a:endParaRPr lang="de-CH"/>
          </a:p>
        </p:txBody>
      </p:sp>
    </p:spTree>
    <p:extLst>
      <p:ext uri="{BB962C8B-B14F-4D97-AF65-F5344CB8AC3E}">
        <p14:creationId xmlns:p14="http://schemas.microsoft.com/office/powerpoint/2010/main" val="3006541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smtClean="0"/>
              <a:t>Nachdem</a:t>
            </a:r>
            <a:r>
              <a:rPr lang="de-CH" baseline="0" dirty="0" smtClean="0"/>
              <a:t> wir uns einen Überblick über die Topografie und Infrastruktur der Seeanlagen gemacht hatten, </a:t>
            </a:r>
          </a:p>
          <a:p>
            <a:endParaRPr lang="de-CH" baseline="0" dirty="0" smtClean="0"/>
          </a:p>
          <a:p>
            <a:r>
              <a:rPr lang="de-CH" baseline="0" dirty="0" smtClean="0"/>
              <a:t>wurden bisherige Massnahmen, in </a:t>
            </a:r>
            <a:r>
              <a:rPr lang="de-CH" baseline="0" dirty="0" err="1" smtClean="0"/>
              <a:t>Rüschlikon</a:t>
            </a:r>
            <a:r>
              <a:rPr lang="de-CH" baseline="0" dirty="0" smtClean="0"/>
              <a:t> und vergleichbaren Orten untersucht.</a:t>
            </a:r>
          </a:p>
          <a:p>
            <a:pPr marL="0" indent="0">
              <a:buFontTx/>
              <a:buNone/>
            </a:pPr>
            <a:r>
              <a:rPr lang="de-CH" baseline="0" dirty="0" smtClean="0"/>
              <a:t>So wird in </a:t>
            </a:r>
            <a:r>
              <a:rPr lang="de-CH" baseline="0" dirty="0" err="1" smtClean="0"/>
              <a:t>Rüschlikon</a:t>
            </a:r>
            <a:r>
              <a:rPr lang="de-CH" baseline="0" dirty="0" smtClean="0"/>
              <a:t> neben der Plakatkampagne </a:t>
            </a:r>
            <a:r>
              <a:rPr lang="de-CH" baseline="0" dirty="0" err="1" smtClean="0"/>
              <a:t>Triffsch</a:t>
            </a:r>
            <a:r>
              <a:rPr lang="de-CH" baseline="0" dirty="0" smtClean="0"/>
              <a:t>, </a:t>
            </a:r>
          </a:p>
          <a:p>
            <a:pPr marL="171450" indent="-171450">
              <a:buFontTx/>
              <a:buChar char="-"/>
            </a:pPr>
            <a:r>
              <a:rPr lang="de-CH" baseline="0" dirty="0" smtClean="0"/>
              <a:t>Zum Beispiel jährlich der Clean </a:t>
            </a:r>
            <a:r>
              <a:rPr lang="de-CH" baseline="0" dirty="0" err="1" smtClean="0"/>
              <a:t>Up</a:t>
            </a:r>
            <a:r>
              <a:rPr lang="de-CH" baseline="0" dirty="0" smtClean="0"/>
              <a:t> Day zusammen mit der IGSU durchgeführt.</a:t>
            </a:r>
          </a:p>
          <a:p>
            <a:pPr marL="171450" indent="-171450">
              <a:buFontTx/>
              <a:buChar char="-"/>
            </a:pPr>
            <a:r>
              <a:rPr lang="de-CH" baseline="0" dirty="0" smtClean="0"/>
              <a:t>In der Literatur sowie anhand anderen Gemeinden oder Städten hat sich gezeigt, dass Massnahmenpakete bessere Wirkungen erzielen als </a:t>
            </a:r>
            <a:r>
              <a:rPr lang="de-CH" baseline="0" dirty="0" err="1" smtClean="0"/>
              <a:t>einzelen</a:t>
            </a:r>
            <a:r>
              <a:rPr lang="de-CH" baseline="0" dirty="0" smtClean="0"/>
              <a:t> Massnahmen. Einige an anderen Orten erfolgreiche Massnahmen wurden in die erarbeiteten Kampagnen aufgenommen, auf diese später eingegangen wird.</a:t>
            </a:r>
          </a:p>
          <a:p>
            <a:pPr marL="171450" indent="-171450">
              <a:buFontTx/>
              <a:buChar char="-"/>
            </a:pPr>
            <a:endParaRPr lang="de-CH" baseline="0" dirty="0" smtClean="0"/>
          </a:p>
          <a:p>
            <a:pPr marL="171450" indent="-171450">
              <a:buFontTx/>
              <a:buChar char="-"/>
            </a:pPr>
            <a:r>
              <a:rPr lang="de-CH" baseline="0" dirty="0" smtClean="0"/>
              <a:t>Es hat sich gezeigt, dass die Nutzergruppen der </a:t>
            </a:r>
            <a:r>
              <a:rPr lang="de-CH" baseline="0" dirty="0" err="1" smtClean="0"/>
              <a:t>Rüschliker</a:t>
            </a:r>
            <a:r>
              <a:rPr lang="de-CH" baseline="0" dirty="0" smtClean="0"/>
              <a:t> Seeanlagen sehr vielseitig sind. Neben den Anwohnern nutzen auch viele Besucher aus dem umfassenden Einzugsgebiet die Anlagen um Sport zu treiben, zu Picknicken, zum Baden, für einen Spaziergang und so weiter.</a:t>
            </a:r>
          </a:p>
          <a:p>
            <a:pPr marL="171450" indent="-171450">
              <a:buFontTx/>
              <a:buChar char="-"/>
            </a:pPr>
            <a:endParaRPr lang="de-CH" baseline="0" dirty="0" smtClean="0"/>
          </a:p>
          <a:p>
            <a:pPr marL="171450" indent="-171450">
              <a:buFontTx/>
              <a:buChar char="-"/>
            </a:pPr>
            <a:r>
              <a:rPr lang="de-CH" baseline="0" dirty="0" smtClean="0"/>
              <a:t>Um ein klares Bild zu zeichnen wie, wann und von wem </a:t>
            </a:r>
            <a:r>
              <a:rPr lang="de-CH" baseline="0" dirty="0" err="1" smtClean="0"/>
              <a:t>gelittert</a:t>
            </a:r>
            <a:r>
              <a:rPr lang="de-CH" baseline="0" dirty="0" smtClean="0"/>
              <a:t> wird wurden stereotype Situationen und Profile von Stereotypen </a:t>
            </a:r>
            <a:r>
              <a:rPr lang="de-CH" baseline="0" dirty="0" err="1" smtClean="0"/>
              <a:t>Litteren</a:t>
            </a:r>
            <a:r>
              <a:rPr lang="de-CH" baseline="0" dirty="0" smtClean="0"/>
              <a:t> beschrieben.</a:t>
            </a:r>
          </a:p>
          <a:p>
            <a:pPr marL="628650" lvl="1" indent="-171450">
              <a:buFontTx/>
              <a:buChar char="-"/>
            </a:pPr>
            <a:r>
              <a:rPr lang="de-CH" baseline="0" dirty="0" smtClean="0"/>
              <a:t>Stereotype Situationen sind zum Beispiel ein Lunch am Mittag, nach welchem die Verpackung oder die Zeitung liegenbleibt oder eine Party am Abend, nach welcher viele Getränkeverpackungen und Zigaretten liegenbleiben</a:t>
            </a:r>
          </a:p>
          <a:p>
            <a:pPr marL="628650" lvl="1" indent="-171450">
              <a:buFontTx/>
              <a:buChar char="-"/>
            </a:pPr>
            <a:r>
              <a:rPr lang="de-CH" baseline="0" dirty="0" smtClean="0"/>
              <a:t>Als Stereotyper </a:t>
            </a:r>
            <a:r>
              <a:rPr lang="de-CH" baseline="0" dirty="0" err="1" smtClean="0"/>
              <a:t>Litterer</a:t>
            </a:r>
            <a:r>
              <a:rPr lang="de-CH" baseline="0" dirty="0" smtClean="0"/>
              <a:t> wurde zum Beispiel der Rebell beschrieben, welcher im Gegensatz Nachahmer aus Eigeninteresse </a:t>
            </a:r>
            <a:r>
              <a:rPr lang="de-CH" baseline="0" dirty="0" err="1" smtClean="0"/>
              <a:t>littert</a:t>
            </a:r>
            <a:r>
              <a:rPr lang="de-CH" baseline="0" dirty="0" smtClean="0"/>
              <a:t>, weil er grundsätzlich gegen Regeln ist oder das Opfer, welches sich beim </a:t>
            </a:r>
            <a:r>
              <a:rPr lang="de-CH" baseline="0" dirty="0" err="1" smtClean="0"/>
              <a:t>Littern</a:t>
            </a:r>
            <a:r>
              <a:rPr lang="de-CH" baseline="0" dirty="0" smtClean="0"/>
              <a:t> nicht als Problem sieht sondern den anderen die Schuld an einem vollen oder zu weit entfernten Abfalleimer gibt.</a:t>
            </a:r>
          </a:p>
          <a:p>
            <a:pPr marL="628650" lvl="1" indent="-171450">
              <a:buFontTx/>
              <a:buChar char="-"/>
            </a:pPr>
            <a:endParaRPr lang="de-CH" baseline="0" dirty="0" smtClean="0"/>
          </a:p>
          <a:p>
            <a:pPr marL="171450" indent="-171450">
              <a:buFontTx/>
              <a:buChar char="-"/>
            </a:pPr>
            <a:r>
              <a:rPr lang="de-CH" baseline="0" dirty="0" smtClean="0"/>
              <a:t>Als Stückzahlmässig </a:t>
            </a:r>
            <a:r>
              <a:rPr lang="de-CH" baseline="0" dirty="0" err="1" smtClean="0"/>
              <a:t>meistgelitterte</a:t>
            </a:r>
            <a:r>
              <a:rPr lang="de-CH" baseline="0" dirty="0" smtClean="0"/>
              <a:t> Objekte haben sich Zigaretten mit fast 59% Anteil hervorgehoben. Mengenmässig sind es Verpackungen von fliegender Verpflegung, welche mit 51% Anteil herausstechen.</a:t>
            </a:r>
          </a:p>
          <a:p>
            <a:pPr marL="171450" indent="-171450">
              <a:buFontTx/>
              <a:buChar char="-"/>
            </a:pPr>
            <a:endParaRPr lang="de-CH" baseline="0" dirty="0" smtClean="0"/>
          </a:p>
          <a:p>
            <a:pPr marL="171450" indent="-171450">
              <a:buFontTx/>
              <a:buChar char="-"/>
            </a:pPr>
            <a:endParaRPr lang="de-CH" baseline="0" dirty="0" smtClean="0"/>
          </a:p>
          <a:p>
            <a:pPr marL="628650" lvl="1" indent="-171450">
              <a:buFontTx/>
              <a:buChar char="-"/>
            </a:pPr>
            <a:endParaRPr lang="de-CH" baseline="0" dirty="0" smtClean="0"/>
          </a:p>
          <a:p>
            <a:pPr marL="0" indent="0">
              <a:buFontTx/>
              <a:buNone/>
            </a:pPr>
            <a:r>
              <a:rPr lang="de-CH" baseline="0" dirty="0" smtClean="0">
                <a:sym typeface="Wingdings" panose="05000000000000000000" pitchFamily="2" charset="2"/>
              </a:rPr>
              <a:t> Bei der anschliessenden Problemanalyse wurden über die Ermittlung der Ursachen für den herumliegenden Abfall in den Seeanlagen durch deren Umkehrung ein sogenannter Lösungsbaum mit den  Voraussetzungen für einen Rückgang des </a:t>
            </a:r>
            <a:r>
              <a:rPr lang="de-CH" baseline="0" dirty="0" err="1" smtClean="0">
                <a:sym typeface="Wingdings" panose="05000000000000000000" pitchFamily="2" charset="2"/>
              </a:rPr>
              <a:t>Litterings</a:t>
            </a:r>
            <a:r>
              <a:rPr lang="de-CH" baseline="0" dirty="0" smtClean="0">
                <a:sym typeface="Wingdings" panose="05000000000000000000" pitchFamily="2" charset="2"/>
              </a:rPr>
              <a:t> in den Seeanlagen erarbeitet.</a:t>
            </a:r>
            <a:endParaRPr lang="de-CH" baseline="0" dirty="0" smtClean="0"/>
          </a:p>
          <a:p>
            <a:pPr marL="171450" indent="-171450">
              <a:buFontTx/>
              <a:buChar char="-"/>
            </a:pPr>
            <a:endParaRPr lang="de-CH" baseline="0" dirty="0" smtClean="0"/>
          </a:p>
        </p:txBody>
      </p:sp>
      <p:sp>
        <p:nvSpPr>
          <p:cNvPr id="4" name="Foliennummernplatzhalter 3"/>
          <p:cNvSpPr>
            <a:spLocks noGrp="1"/>
          </p:cNvSpPr>
          <p:nvPr>
            <p:ph type="sldNum" sz="quarter" idx="10"/>
          </p:nvPr>
        </p:nvSpPr>
        <p:spPr/>
        <p:txBody>
          <a:bodyPr/>
          <a:lstStyle/>
          <a:p>
            <a:fld id="{10A4408D-B025-4FA4-B25F-D7A9C32A33EA}" type="slidenum">
              <a:rPr lang="de-CH" smtClean="0"/>
              <a:pPr/>
              <a:t>10</a:t>
            </a:fld>
            <a:endParaRPr lang="de-CH"/>
          </a:p>
        </p:txBody>
      </p:sp>
    </p:spTree>
    <p:extLst>
      <p:ext uri="{BB962C8B-B14F-4D97-AF65-F5344CB8AC3E}">
        <p14:creationId xmlns:p14="http://schemas.microsoft.com/office/powerpoint/2010/main" val="3006541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Titelmasterformat durch Klicken bearbeiten</a:t>
            </a:r>
            <a:endParaRPr lang="de-CH" dirty="0"/>
          </a:p>
        </p:txBody>
      </p:sp>
      <p:sp>
        <p:nvSpPr>
          <p:cNvPr id="3" name="Inhaltsplatzhalter 2"/>
          <p:cNvSpPr>
            <a:spLocks noGrp="1"/>
          </p:cNvSpPr>
          <p:nvPr>
            <p:ph idx="1"/>
          </p:nvPr>
        </p:nvSpPr>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4" name="Datumsplatzhalter 3"/>
          <p:cNvSpPr>
            <a:spLocks noGrp="1"/>
          </p:cNvSpPr>
          <p:nvPr>
            <p:ph type="dt" sz="half" idx="10"/>
          </p:nvPr>
        </p:nvSpPr>
        <p:spPr/>
        <p:txBody>
          <a:bodyPr/>
          <a:lstStyle/>
          <a:p>
            <a:fld id="{E57FB3BD-7680-4E8A-880F-735A699B9907}" type="datetime2">
              <a:rPr lang="de-DE" smtClean="0"/>
              <a:pPr/>
              <a:t>Freitag, 30. Oktober 2015</a:t>
            </a:fld>
            <a:endParaRPr lang="de-CH"/>
          </a:p>
        </p:txBody>
      </p:sp>
      <p:sp>
        <p:nvSpPr>
          <p:cNvPr id="5" name="Fußzeilenplatzhalter 4"/>
          <p:cNvSpPr>
            <a:spLocks noGrp="1"/>
          </p:cNvSpPr>
          <p:nvPr>
            <p:ph type="ftr" sz="quarter" idx="11"/>
          </p:nvPr>
        </p:nvSpPr>
        <p:spPr/>
        <p:txBody>
          <a:bodyPr/>
          <a:lstStyle/>
          <a:p>
            <a:endParaRPr lang="de-CH"/>
          </a:p>
        </p:txBody>
      </p:sp>
      <p:sp>
        <p:nvSpPr>
          <p:cNvPr id="12" name="Inhaltsplatzhalter 2"/>
          <p:cNvSpPr>
            <a:spLocks noGrp="1"/>
          </p:cNvSpPr>
          <p:nvPr>
            <p:ph idx="13"/>
          </p:nvPr>
        </p:nvSpPr>
        <p:spPr>
          <a:xfrm>
            <a:off x="6095206" y="1988840"/>
            <a:ext cx="5486479" cy="3993307"/>
          </a:xfrm>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14" name="Inhaltsplatzhalter 13"/>
          <p:cNvSpPr>
            <a:spLocks noGrp="1"/>
          </p:cNvSpPr>
          <p:nvPr>
            <p:ph sz="quarter" idx="14" hasCustomPrompt="1"/>
          </p:nvPr>
        </p:nvSpPr>
        <p:spPr>
          <a:xfrm>
            <a:off x="4439022" y="260921"/>
            <a:ext cx="3312368" cy="359767"/>
          </a:xfrm>
        </p:spPr>
        <p:txBody>
          <a:bodyPr>
            <a:noAutofit/>
          </a:bodyPr>
          <a:lstStyle>
            <a:lvl1pPr algn="ctr">
              <a:defRPr sz="1600" baseline="0">
                <a:solidFill>
                  <a:schemeClr val="bg1">
                    <a:lumMod val="65000"/>
                  </a:schemeClr>
                </a:solidFill>
              </a:defRPr>
            </a:lvl1pPr>
          </a:lstStyle>
          <a:p>
            <a:pPr lvl="0"/>
            <a:r>
              <a:rPr lang="de-CH" dirty="0" smtClean="0"/>
              <a:t>EINGLIEDERUNG FOLIE</a:t>
            </a:r>
            <a:endParaRPr lang="de-CH" dirty="0"/>
          </a:p>
        </p:txBody>
      </p:sp>
      <p:sp>
        <p:nvSpPr>
          <p:cNvPr id="6" name="Foliennummernplatzhalter 5"/>
          <p:cNvSpPr>
            <a:spLocks noGrp="1"/>
          </p:cNvSpPr>
          <p:nvPr>
            <p:ph type="sldNum" sz="quarter" idx="12"/>
          </p:nvPr>
        </p:nvSpPr>
        <p:spPr>
          <a:xfrm>
            <a:off x="8736463" y="6356353"/>
            <a:ext cx="2844430" cy="365125"/>
          </a:xfrm>
          <a:prstGeom prst="rect">
            <a:avLst/>
          </a:prstGeom>
        </p:spPr>
        <p:txBody>
          <a:bodyPr/>
          <a:lstStyle/>
          <a:p>
            <a:fld id="{8987988F-DA8F-4FC6-8DA6-A4692E05C49B}" type="slidenum">
              <a:rPr lang="de-CH" smtClean="0"/>
              <a:pPr/>
              <a:t>‹Nr.›</a:t>
            </a:fld>
            <a:fld id="{0268082C-EA7F-4D10-B223-66B990140151}" type="slidenum">
              <a:rPr lang="de-CH" smtClean="0"/>
              <a:pPr/>
              <a:t>‹Nr.›</a:t>
            </a:fld>
            <a:fld id="{9DEF6762-3198-4AE5-ACFF-6BC57BD436EB}" type="slidenum">
              <a:rPr lang="de-CH" smtClean="0"/>
              <a:pPr/>
              <a:t>‹Nr.›</a:t>
            </a:fld>
            <a:endParaRPr lang="de-CH" dirty="0"/>
          </a:p>
        </p:txBody>
      </p:sp>
    </p:spTree>
    <p:extLst>
      <p:ext uri="{BB962C8B-B14F-4D97-AF65-F5344CB8AC3E}">
        <p14:creationId xmlns:p14="http://schemas.microsoft.com/office/powerpoint/2010/main" val="397178243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2389406" y="4800600"/>
            <a:ext cx="7314248" cy="566738"/>
          </a:xfrm>
        </p:spPr>
        <p:txBody>
          <a:bodyPr anchor="b"/>
          <a:lstStyle>
            <a:lvl1pPr algn="l">
              <a:defRPr sz="2000" b="1"/>
            </a:lvl1pPr>
          </a:lstStyle>
          <a:p>
            <a:r>
              <a:rPr lang="de-DE" smtClean="0"/>
              <a:t>Titelmasterformat durch Klicken bearbeiten</a:t>
            </a:r>
            <a:endParaRPr lang="de-CH"/>
          </a:p>
        </p:txBody>
      </p:sp>
      <p:sp>
        <p:nvSpPr>
          <p:cNvPr id="3" name="Bildplatzhalter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CH"/>
          </a:p>
        </p:txBody>
      </p:sp>
      <p:sp>
        <p:nvSpPr>
          <p:cNvPr id="4" name="Textplatzhalter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0FDB70C2-A463-49A1-980D-E916B665F100}" type="datetime2">
              <a:rPr lang="de-DE" smtClean="0"/>
              <a:pPr/>
              <a:t>Freitag, 30. Oktober 2015</a:t>
            </a:fld>
            <a:endParaRPr lang="de-CH"/>
          </a:p>
        </p:txBody>
      </p:sp>
      <p:sp>
        <p:nvSpPr>
          <p:cNvPr id="6" name="Fußzeilenplatzhalter 5"/>
          <p:cNvSpPr>
            <a:spLocks noGrp="1"/>
          </p:cNvSpPr>
          <p:nvPr>
            <p:ph type="ftr" sz="quarter" idx="11"/>
          </p:nvPr>
        </p:nvSpPr>
        <p:spPr/>
        <p:txBody>
          <a:bodyPr/>
          <a:lstStyle/>
          <a:p>
            <a:endParaRPr lang="de-CH"/>
          </a:p>
        </p:txBody>
      </p:sp>
      <p:sp>
        <p:nvSpPr>
          <p:cNvPr id="7" name="Foliennummernplatzhalter 6"/>
          <p:cNvSpPr>
            <a:spLocks noGrp="1"/>
          </p:cNvSpPr>
          <p:nvPr>
            <p:ph type="sldNum" sz="quarter" idx="12"/>
          </p:nvPr>
        </p:nvSpPr>
        <p:spPr>
          <a:xfrm>
            <a:off x="8736463" y="6356353"/>
            <a:ext cx="2844430" cy="365125"/>
          </a:xfrm>
          <a:prstGeom prst="rect">
            <a:avLst/>
          </a:prstGeom>
        </p:spPr>
        <p:txBody>
          <a:bodyPr/>
          <a:lstStyle/>
          <a:p>
            <a:fld id="{D2511D9F-C2F3-4EFB-BA9A-41C635A24C81}" type="slidenum">
              <a:rPr lang="de-CH" smtClean="0"/>
              <a:pPr/>
              <a:t>‹Nr.›</a:t>
            </a:fld>
            <a:endParaRPr lang="de-CH"/>
          </a:p>
        </p:txBody>
      </p:sp>
    </p:spTree>
    <p:extLst>
      <p:ext uri="{BB962C8B-B14F-4D97-AF65-F5344CB8AC3E}">
        <p14:creationId xmlns:p14="http://schemas.microsoft.com/office/powerpoint/2010/main" val="5573057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Datumsplatzhalter 3"/>
          <p:cNvSpPr>
            <a:spLocks noGrp="1"/>
          </p:cNvSpPr>
          <p:nvPr>
            <p:ph type="dt" sz="half" idx="10"/>
          </p:nvPr>
        </p:nvSpPr>
        <p:spPr/>
        <p:txBody>
          <a:bodyPr/>
          <a:lstStyle/>
          <a:p>
            <a:fld id="{296789CD-ED5B-4E3A-8024-C850D0CE67A1}" type="datetime2">
              <a:rPr lang="de-DE" smtClean="0"/>
              <a:pPr/>
              <a:t>Freitag, 30. Oktober 2015</a:t>
            </a:fld>
            <a:endParaRPr lang="de-CH"/>
          </a:p>
        </p:txBody>
      </p:sp>
      <p:sp>
        <p:nvSpPr>
          <p:cNvPr id="5" name="Fußzeilenplatzhalter 4"/>
          <p:cNvSpPr>
            <a:spLocks noGrp="1"/>
          </p:cNvSpPr>
          <p:nvPr>
            <p:ph type="ftr" sz="quarter" idx="11"/>
          </p:nvPr>
        </p:nvSpPr>
        <p:spPr/>
        <p:txBody>
          <a:bodyPr/>
          <a:lstStyle/>
          <a:p>
            <a:endParaRPr lang="de-CH"/>
          </a:p>
        </p:txBody>
      </p:sp>
      <p:sp>
        <p:nvSpPr>
          <p:cNvPr id="6" name="Foliennummernplatzhalter 5"/>
          <p:cNvSpPr>
            <a:spLocks noGrp="1"/>
          </p:cNvSpPr>
          <p:nvPr>
            <p:ph type="sldNum" sz="quarter" idx="12"/>
          </p:nvPr>
        </p:nvSpPr>
        <p:spPr>
          <a:xfrm>
            <a:off x="8736463" y="6356353"/>
            <a:ext cx="2844430" cy="365125"/>
          </a:xfrm>
          <a:prstGeom prst="rect">
            <a:avLst/>
          </a:prstGeom>
        </p:spPr>
        <p:txBody>
          <a:bodyPr/>
          <a:lstStyle/>
          <a:p>
            <a:fld id="{D2511D9F-C2F3-4EFB-BA9A-41C635A24C81}" type="slidenum">
              <a:rPr lang="de-CH" smtClean="0"/>
              <a:pPr/>
              <a:t>‹Nr.›</a:t>
            </a:fld>
            <a:endParaRPr lang="de-CH"/>
          </a:p>
        </p:txBody>
      </p:sp>
    </p:spTree>
    <p:extLst>
      <p:ext uri="{BB962C8B-B14F-4D97-AF65-F5344CB8AC3E}">
        <p14:creationId xmlns:p14="http://schemas.microsoft.com/office/powerpoint/2010/main" val="304790805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838049" y="274641"/>
            <a:ext cx="2742843" cy="5851525"/>
          </a:xfrm>
        </p:spPr>
        <p:txBody>
          <a:bodyPr vert="eaVert"/>
          <a:lstStyle/>
          <a:p>
            <a:r>
              <a:rPr lang="de-DE" smtClean="0"/>
              <a:t>Titelmasterformat durch Klicken bearbeiten</a:t>
            </a:r>
            <a:endParaRPr lang="de-CH"/>
          </a:p>
        </p:txBody>
      </p:sp>
      <p:sp>
        <p:nvSpPr>
          <p:cNvPr id="3" name="Vertikaler Textplatzhalter 2"/>
          <p:cNvSpPr>
            <a:spLocks noGrp="1"/>
          </p:cNvSpPr>
          <p:nvPr>
            <p:ph type="body" orient="vert" idx="1"/>
          </p:nvPr>
        </p:nvSpPr>
        <p:spPr>
          <a:xfrm>
            <a:off x="609522" y="274641"/>
            <a:ext cx="8025355"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Datumsplatzhalter 3"/>
          <p:cNvSpPr>
            <a:spLocks noGrp="1"/>
          </p:cNvSpPr>
          <p:nvPr>
            <p:ph type="dt" sz="half" idx="10"/>
          </p:nvPr>
        </p:nvSpPr>
        <p:spPr/>
        <p:txBody>
          <a:bodyPr/>
          <a:lstStyle/>
          <a:p>
            <a:fld id="{2BCBA679-B982-4013-87A9-4D9DD6DC7BAA}" type="datetime2">
              <a:rPr lang="de-DE" smtClean="0"/>
              <a:pPr/>
              <a:t>Freitag, 30. Oktober 2015</a:t>
            </a:fld>
            <a:endParaRPr lang="de-CH"/>
          </a:p>
        </p:txBody>
      </p:sp>
      <p:sp>
        <p:nvSpPr>
          <p:cNvPr id="5" name="Fußzeilenplatzhalter 4"/>
          <p:cNvSpPr>
            <a:spLocks noGrp="1"/>
          </p:cNvSpPr>
          <p:nvPr>
            <p:ph type="ftr" sz="quarter" idx="11"/>
          </p:nvPr>
        </p:nvSpPr>
        <p:spPr/>
        <p:txBody>
          <a:bodyPr/>
          <a:lstStyle/>
          <a:p>
            <a:endParaRPr lang="de-CH"/>
          </a:p>
        </p:txBody>
      </p:sp>
      <p:sp>
        <p:nvSpPr>
          <p:cNvPr id="6" name="Foliennummernplatzhalter 5"/>
          <p:cNvSpPr>
            <a:spLocks noGrp="1"/>
          </p:cNvSpPr>
          <p:nvPr>
            <p:ph type="sldNum" sz="quarter" idx="12"/>
          </p:nvPr>
        </p:nvSpPr>
        <p:spPr>
          <a:xfrm>
            <a:off x="8736463" y="6356353"/>
            <a:ext cx="2844430" cy="365125"/>
          </a:xfrm>
          <a:prstGeom prst="rect">
            <a:avLst/>
          </a:prstGeom>
        </p:spPr>
        <p:txBody>
          <a:bodyPr/>
          <a:lstStyle/>
          <a:p>
            <a:fld id="{D2511D9F-C2F3-4EFB-BA9A-41C635A24C81}" type="slidenum">
              <a:rPr lang="de-CH" smtClean="0"/>
              <a:pPr/>
              <a:t>‹Nr.›</a:t>
            </a:fld>
            <a:endParaRPr lang="de-CH"/>
          </a:p>
        </p:txBody>
      </p:sp>
    </p:spTree>
    <p:extLst>
      <p:ext uri="{BB962C8B-B14F-4D97-AF65-F5344CB8AC3E}">
        <p14:creationId xmlns:p14="http://schemas.microsoft.com/office/powerpoint/2010/main" val="804553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62960" y="4406903"/>
            <a:ext cx="10361851" cy="1362075"/>
          </a:xfrm>
        </p:spPr>
        <p:txBody>
          <a:bodyPr anchor="t"/>
          <a:lstStyle>
            <a:lvl1pPr algn="l">
              <a:defRPr sz="4000" b="1" cap="all">
                <a:solidFill>
                  <a:srgbClr val="A7BE34"/>
                </a:solidFill>
              </a:defRPr>
            </a:lvl1pPr>
          </a:lstStyle>
          <a:p>
            <a:r>
              <a:rPr lang="de-DE" dirty="0" smtClean="0"/>
              <a:t>Titelmasterformat durch Klicken bearbeiten</a:t>
            </a:r>
            <a:endParaRPr lang="de-CH" dirty="0"/>
          </a:p>
        </p:txBody>
      </p:sp>
      <p:sp>
        <p:nvSpPr>
          <p:cNvPr id="3" name="Textplatzhalter 2"/>
          <p:cNvSpPr>
            <a:spLocks noGrp="1"/>
          </p:cNvSpPr>
          <p:nvPr>
            <p:ph type="body" idx="1"/>
          </p:nvPr>
        </p:nvSpPr>
        <p:spPr>
          <a:xfrm>
            <a:off x="962960"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dirty="0" smtClean="0"/>
              <a:t>Textmasterformat bearbeiten</a:t>
            </a:r>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5" name="Fußzeilenplatzhalter 4"/>
          <p:cNvSpPr>
            <a:spLocks noGrp="1"/>
          </p:cNvSpPr>
          <p:nvPr>
            <p:ph type="ftr" sz="quarter" idx="11"/>
          </p:nvPr>
        </p:nvSpPr>
        <p:spPr/>
        <p:txBody>
          <a:bodyPr/>
          <a:lstStyle/>
          <a:p>
            <a:endParaRPr lang="de-CH"/>
          </a:p>
        </p:txBody>
      </p:sp>
      <p:sp>
        <p:nvSpPr>
          <p:cNvPr id="6" name="Foliennummernplatzhalter 5"/>
          <p:cNvSpPr>
            <a:spLocks noGrp="1"/>
          </p:cNvSpPr>
          <p:nvPr>
            <p:ph type="sldNum" sz="quarter" idx="12"/>
          </p:nvPr>
        </p:nvSpPr>
        <p:spPr>
          <a:xfrm>
            <a:off x="8736463" y="6356353"/>
            <a:ext cx="2844430" cy="365125"/>
          </a:xfrm>
          <a:prstGeom prst="rect">
            <a:avLst/>
          </a:prstGeom>
        </p:spPr>
        <p:txBody>
          <a:bodyPr/>
          <a:lstStyle/>
          <a:p>
            <a:fld id="{D2511D9F-C2F3-4EFB-BA9A-41C635A24C81}" type="slidenum">
              <a:rPr lang="de-CH" smtClean="0"/>
              <a:pPr/>
              <a:t>‹Nr.›</a:t>
            </a:fld>
            <a:endParaRPr lang="de-CH"/>
          </a:p>
        </p:txBody>
      </p:sp>
    </p:spTree>
    <p:extLst>
      <p:ext uri="{BB962C8B-B14F-4D97-AF65-F5344CB8AC3E}">
        <p14:creationId xmlns:p14="http://schemas.microsoft.com/office/powerpoint/2010/main" val="373578293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Inhaltsplatzhalter 2"/>
          <p:cNvSpPr>
            <a:spLocks noGrp="1"/>
          </p:cNvSpPr>
          <p:nvPr>
            <p:ph sz="half" idx="1"/>
          </p:nvPr>
        </p:nvSpPr>
        <p:spPr>
          <a:xfrm>
            <a:off x="609522" y="1600203"/>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Inhaltsplatzhalter 3"/>
          <p:cNvSpPr>
            <a:spLocks noGrp="1"/>
          </p:cNvSpPr>
          <p:nvPr>
            <p:ph sz="half" idx="2"/>
          </p:nvPr>
        </p:nvSpPr>
        <p:spPr>
          <a:xfrm>
            <a:off x="6196793" y="1600203"/>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5" name="Datumsplatzhalter 4"/>
          <p:cNvSpPr>
            <a:spLocks noGrp="1"/>
          </p:cNvSpPr>
          <p:nvPr>
            <p:ph type="dt" sz="half" idx="10"/>
          </p:nvPr>
        </p:nvSpPr>
        <p:spPr/>
        <p:txBody>
          <a:bodyPr/>
          <a:lstStyle/>
          <a:p>
            <a:fld id="{86DF5349-E7B9-4756-8693-33BF92A78C10}" type="datetime2">
              <a:rPr lang="de-DE" smtClean="0"/>
              <a:pPr/>
              <a:t>Freitag, 30. Oktober 2015</a:t>
            </a:fld>
            <a:endParaRPr lang="de-CH"/>
          </a:p>
        </p:txBody>
      </p:sp>
      <p:sp>
        <p:nvSpPr>
          <p:cNvPr id="6" name="Fußzeilenplatzhalter 5"/>
          <p:cNvSpPr>
            <a:spLocks noGrp="1"/>
          </p:cNvSpPr>
          <p:nvPr>
            <p:ph type="ftr" sz="quarter" idx="11"/>
          </p:nvPr>
        </p:nvSpPr>
        <p:spPr/>
        <p:txBody>
          <a:bodyPr/>
          <a:lstStyle/>
          <a:p>
            <a:endParaRPr lang="de-CH"/>
          </a:p>
        </p:txBody>
      </p:sp>
      <p:sp>
        <p:nvSpPr>
          <p:cNvPr id="7" name="Foliennummernplatzhalter 6"/>
          <p:cNvSpPr>
            <a:spLocks noGrp="1"/>
          </p:cNvSpPr>
          <p:nvPr>
            <p:ph type="sldNum" sz="quarter" idx="12"/>
          </p:nvPr>
        </p:nvSpPr>
        <p:spPr>
          <a:xfrm>
            <a:off x="8736463" y="6356353"/>
            <a:ext cx="2844430" cy="365125"/>
          </a:xfrm>
          <a:prstGeom prst="rect">
            <a:avLst/>
          </a:prstGeom>
        </p:spPr>
        <p:txBody>
          <a:bodyPr/>
          <a:lstStyle/>
          <a:p>
            <a:fld id="{D2511D9F-C2F3-4EFB-BA9A-41C635A24C81}" type="slidenum">
              <a:rPr lang="de-CH" smtClean="0"/>
              <a:pPr/>
              <a:t>‹Nr.›</a:t>
            </a:fld>
            <a:endParaRPr lang="de-CH"/>
          </a:p>
        </p:txBody>
      </p:sp>
    </p:spTree>
    <p:extLst>
      <p:ext uri="{BB962C8B-B14F-4D97-AF65-F5344CB8AC3E}">
        <p14:creationId xmlns:p14="http://schemas.microsoft.com/office/powerpoint/2010/main" val="104161617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CH"/>
          </a:p>
        </p:txBody>
      </p:sp>
      <p:sp>
        <p:nvSpPr>
          <p:cNvPr id="3" name="Textplatzhalter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5" name="Textplatzhalter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7" name="Datumsplatzhalter 6"/>
          <p:cNvSpPr>
            <a:spLocks noGrp="1"/>
          </p:cNvSpPr>
          <p:nvPr>
            <p:ph type="dt" sz="half" idx="10"/>
          </p:nvPr>
        </p:nvSpPr>
        <p:spPr/>
        <p:txBody>
          <a:bodyPr/>
          <a:lstStyle/>
          <a:p>
            <a:fld id="{9F0228B7-53E9-4A3B-BE5F-8648B5606538}" type="datetime2">
              <a:rPr lang="de-DE" smtClean="0"/>
              <a:pPr/>
              <a:t>Freitag, 30. Oktober 2015</a:t>
            </a:fld>
            <a:endParaRPr lang="de-CH"/>
          </a:p>
        </p:txBody>
      </p:sp>
      <p:sp>
        <p:nvSpPr>
          <p:cNvPr id="8" name="Fußzeilenplatzhalter 7"/>
          <p:cNvSpPr>
            <a:spLocks noGrp="1"/>
          </p:cNvSpPr>
          <p:nvPr>
            <p:ph type="ftr" sz="quarter" idx="11"/>
          </p:nvPr>
        </p:nvSpPr>
        <p:spPr/>
        <p:txBody>
          <a:bodyPr/>
          <a:lstStyle/>
          <a:p>
            <a:endParaRPr lang="de-CH"/>
          </a:p>
        </p:txBody>
      </p:sp>
      <p:sp>
        <p:nvSpPr>
          <p:cNvPr id="9" name="Foliennummernplatzhalter 8"/>
          <p:cNvSpPr>
            <a:spLocks noGrp="1"/>
          </p:cNvSpPr>
          <p:nvPr>
            <p:ph type="sldNum" sz="quarter" idx="12"/>
          </p:nvPr>
        </p:nvSpPr>
        <p:spPr>
          <a:xfrm>
            <a:off x="8736463" y="6356353"/>
            <a:ext cx="2844430" cy="365125"/>
          </a:xfrm>
          <a:prstGeom prst="rect">
            <a:avLst/>
          </a:prstGeom>
        </p:spPr>
        <p:txBody>
          <a:bodyPr/>
          <a:lstStyle/>
          <a:p>
            <a:fld id="{D2511D9F-C2F3-4EFB-BA9A-41C635A24C81}" type="slidenum">
              <a:rPr lang="de-CH" smtClean="0"/>
              <a:pPr/>
              <a:t>‹Nr.›</a:t>
            </a:fld>
            <a:endParaRPr lang="de-CH"/>
          </a:p>
        </p:txBody>
      </p:sp>
    </p:spTree>
    <p:extLst>
      <p:ext uri="{BB962C8B-B14F-4D97-AF65-F5344CB8AC3E}">
        <p14:creationId xmlns:p14="http://schemas.microsoft.com/office/powerpoint/2010/main" val="123476772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obziel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dirty="0" smtClean="0"/>
              <a:t>Titelmasterformat durch Klicken bearbeiten</a:t>
            </a:r>
            <a:endParaRPr lang="de-CH" dirty="0"/>
          </a:p>
        </p:txBody>
      </p:sp>
      <p:sp>
        <p:nvSpPr>
          <p:cNvPr id="3" name="Textplatzhalter 2"/>
          <p:cNvSpPr>
            <a:spLocks noGrp="1"/>
          </p:cNvSpPr>
          <p:nvPr>
            <p:ph type="body" idx="1" hasCustomPrompt="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smtClean="0"/>
              <a:t>Grobziele</a:t>
            </a:r>
          </a:p>
        </p:txBody>
      </p:sp>
      <p:sp>
        <p:nvSpPr>
          <p:cNvPr id="4" name="Inhaltsplatzhalter 3"/>
          <p:cNvSpPr>
            <a:spLocks noGrp="1"/>
          </p:cNvSpPr>
          <p:nvPr>
            <p:ph sz="half" idx="2"/>
          </p:nvPr>
        </p:nvSpPr>
        <p:spPr>
          <a:xfrm>
            <a:off x="609521" y="2174875"/>
            <a:ext cx="5386216" cy="3951288"/>
          </a:xfrm>
          <a:ln w="38100" cap="rnd">
            <a:solidFill>
              <a:srgbClr val="A7BE34"/>
            </a:solidFill>
          </a:ln>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7" name="Datumsplatzhalter 6"/>
          <p:cNvSpPr>
            <a:spLocks noGrp="1"/>
          </p:cNvSpPr>
          <p:nvPr>
            <p:ph type="dt" sz="half" idx="10"/>
          </p:nvPr>
        </p:nvSpPr>
        <p:spPr/>
        <p:txBody>
          <a:bodyPr/>
          <a:lstStyle/>
          <a:p>
            <a:fld id="{9F0228B7-53E9-4A3B-BE5F-8648B5606538}" type="datetime2">
              <a:rPr lang="de-DE" smtClean="0"/>
              <a:pPr/>
              <a:t>Freitag, 30. Oktober 2015</a:t>
            </a:fld>
            <a:endParaRPr lang="de-CH"/>
          </a:p>
        </p:txBody>
      </p:sp>
      <p:sp>
        <p:nvSpPr>
          <p:cNvPr id="8" name="Fußzeilenplatzhalter 7"/>
          <p:cNvSpPr>
            <a:spLocks noGrp="1"/>
          </p:cNvSpPr>
          <p:nvPr>
            <p:ph type="ftr" sz="quarter" idx="11"/>
          </p:nvPr>
        </p:nvSpPr>
        <p:spPr/>
        <p:txBody>
          <a:bodyPr/>
          <a:lstStyle/>
          <a:p>
            <a:endParaRPr lang="de-CH"/>
          </a:p>
        </p:txBody>
      </p:sp>
      <p:sp>
        <p:nvSpPr>
          <p:cNvPr id="9" name="Foliennummernplatzhalter 8"/>
          <p:cNvSpPr>
            <a:spLocks noGrp="1"/>
          </p:cNvSpPr>
          <p:nvPr>
            <p:ph type="sldNum" sz="quarter" idx="12"/>
          </p:nvPr>
        </p:nvSpPr>
        <p:spPr>
          <a:xfrm>
            <a:off x="8736463" y="6356353"/>
            <a:ext cx="2844430" cy="365125"/>
          </a:xfrm>
          <a:prstGeom prst="rect">
            <a:avLst/>
          </a:prstGeom>
        </p:spPr>
        <p:txBody>
          <a:bodyPr/>
          <a:lstStyle/>
          <a:p>
            <a:fld id="{D2511D9F-C2F3-4EFB-BA9A-41C635A24C81}" type="slidenum">
              <a:rPr lang="de-CH" smtClean="0"/>
              <a:pPr/>
              <a:t>‹Nr.›</a:t>
            </a:fld>
            <a:endParaRPr lang="de-CH"/>
          </a:p>
        </p:txBody>
      </p:sp>
      <p:sp>
        <p:nvSpPr>
          <p:cNvPr id="10" name="Inhaltsplatzhalter 13"/>
          <p:cNvSpPr>
            <a:spLocks noGrp="1"/>
          </p:cNvSpPr>
          <p:nvPr>
            <p:ph sz="quarter" idx="14" hasCustomPrompt="1"/>
          </p:nvPr>
        </p:nvSpPr>
        <p:spPr>
          <a:xfrm>
            <a:off x="4439022" y="260921"/>
            <a:ext cx="3312368" cy="359767"/>
          </a:xfrm>
        </p:spPr>
        <p:txBody>
          <a:bodyPr>
            <a:noAutofit/>
          </a:bodyPr>
          <a:lstStyle>
            <a:lvl1pPr algn="ctr">
              <a:defRPr sz="1600" baseline="0">
                <a:solidFill>
                  <a:schemeClr val="bg1">
                    <a:lumMod val="65000"/>
                  </a:schemeClr>
                </a:solidFill>
              </a:defRPr>
            </a:lvl1pPr>
          </a:lstStyle>
          <a:p>
            <a:pPr lvl="0"/>
            <a:r>
              <a:rPr lang="de-CH" dirty="0" smtClean="0"/>
              <a:t>EINGLIEDERUNG FOLIE</a:t>
            </a:r>
            <a:endParaRPr lang="de-CH" dirty="0"/>
          </a:p>
        </p:txBody>
      </p:sp>
    </p:spTree>
    <p:extLst>
      <p:ext uri="{BB962C8B-B14F-4D97-AF65-F5344CB8AC3E}">
        <p14:creationId xmlns:p14="http://schemas.microsoft.com/office/powerpoint/2010/main" val="240154626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Grobziel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dirty="0" smtClean="0"/>
              <a:t>Titelmasterformat durch Klicken bearbeiten</a:t>
            </a:r>
            <a:endParaRPr lang="de-CH" dirty="0"/>
          </a:p>
        </p:txBody>
      </p:sp>
      <p:sp>
        <p:nvSpPr>
          <p:cNvPr id="3" name="Textplatzhalter 2"/>
          <p:cNvSpPr>
            <a:spLocks noGrp="1"/>
          </p:cNvSpPr>
          <p:nvPr>
            <p:ph type="body" idx="1" hasCustomPrompt="1"/>
          </p:nvPr>
        </p:nvSpPr>
        <p:spPr>
          <a:xfrm>
            <a:off x="609521" y="1535113"/>
            <a:ext cx="40455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err="1" smtClean="0"/>
              <a:t>Massnahmen</a:t>
            </a:r>
            <a:endParaRPr lang="de-DE" dirty="0" smtClean="0"/>
          </a:p>
        </p:txBody>
      </p:sp>
      <p:sp>
        <p:nvSpPr>
          <p:cNvPr id="4" name="Inhaltsplatzhalter 3"/>
          <p:cNvSpPr>
            <a:spLocks noGrp="1"/>
          </p:cNvSpPr>
          <p:nvPr>
            <p:ph sz="half" idx="2" hasCustomPrompt="1"/>
          </p:nvPr>
        </p:nvSpPr>
        <p:spPr>
          <a:xfrm>
            <a:off x="603171" y="2163336"/>
            <a:ext cx="4043591" cy="534045"/>
          </a:xfrm>
          <a:ln w="38100" cap="rnd">
            <a:solidFill>
              <a:srgbClr val="A7BE34"/>
            </a:solidFill>
          </a:ln>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dirty="0" err="1" smtClean="0"/>
              <a:t>Massnahme</a:t>
            </a:r>
            <a:endParaRPr lang="de-DE" dirty="0" smtClean="0"/>
          </a:p>
          <a:p>
            <a:pPr lvl="1"/>
            <a:endParaRPr lang="de-DE" dirty="0" smtClean="0"/>
          </a:p>
        </p:txBody>
      </p:sp>
      <p:sp>
        <p:nvSpPr>
          <p:cNvPr id="5" name="Textplatzhalter 4"/>
          <p:cNvSpPr>
            <a:spLocks noGrp="1"/>
          </p:cNvSpPr>
          <p:nvPr>
            <p:ph type="body" sz="quarter" idx="3" hasCustomPrompt="1"/>
          </p:nvPr>
        </p:nvSpPr>
        <p:spPr>
          <a:xfrm>
            <a:off x="8255445" y="1535113"/>
            <a:ext cx="3934967" cy="639762"/>
          </a:xfrm>
        </p:spPr>
        <p:txBody>
          <a:bodyPr anchor="b"/>
          <a:lstStyle>
            <a:lvl1pPr marL="0" indent="0">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smtClean="0"/>
              <a:t>Grobziele (kurze Stichworte)</a:t>
            </a:r>
          </a:p>
        </p:txBody>
      </p:sp>
      <p:sp>
        <p:nvSpPr>
          <p:cNvPr id="7" name="Datumsplatzhalter 6"/>
          <p:cNvSpPr>
            <a:spLocks noGrp="1"/>
          </p:cNvSpPr>
          <p:nvPr>
            <p:ph type="dt" sz="half" idx="10"/>
          </p:nvPr>
        </p:nvSpPr>
        <p:spPr/>
        <p:txBody>
          <a:bodyPr/>
          <a:lstStyle/>
          <a:p>
            <a:fld id="{9F0228B7-53E9-4A3B-BE5F-8648B5606538}" type="datetime2">
              <a:rPr lang="de-DE" smtClean="0"/>
              <a:pPr/>
              <a:t>Freitag, 30. Oktober 2015</a:t>
            </a:fld>
            <a:endParaRPr lang="de-CH"/>
          </a:p>
        </p:txBody>
      </p:sp>
      <p:sp>
        <p:nvSpPr>
          <p:cNvPr id="8" name="Fußzeilenplatzhalter 7"/>
          <p:cNvSpPr>
            <a:spLocks noGrp="1"/>
          </p:cNvSpPr>
          <p:nvPr>
            <p:ph type="ftr" sz="quarter" idx="11"/>
          </p:nvPr>
        </p:nvSpPr>
        <p:spPr/>
        <p:txBody>
          <a:bodyPr/>
          <a:lstStyle/>
          <a:p>
            <a:endParaRPr lang="de-CH"/>
          </a:p>
        </p:txBody>
      </p:sp>
      <p:sp>
        <p:nvSpPr>
          <p:cNvPr id="9" name="Foliennummernplatzhalter 8"/>
          <p:cNvSpPr>
            <a:spLocks noGrp="1"/>
          </p:cNvSpPr>
          <p:nvPr>
            <p:ph type="sldNum" sz="quarter" idx="12"/>
          </p:nvPr>
        </p:nvSpPr>
        <p:spPr>
          <a:xfrm>
            <a:off x="8736463" y="6356353"/>
            <a:ext cx="2844430" cy="365125"/>
          </a:xfrm>
          <a:prstGeom prst="rect">
            <a:avLst/>
          </a:prstGeom>
        </p:spPr>
        <p:txBody>
          <a:bodyPr/>
          <a:lstStyle/>
          <a:p>
            <a:fld id="{D2511D9F-C2F3-4EFB-BA9A-41C635A24C81}" type="slidenum">
              <a:rPr lang="de-CH" smtClean="0"/>
              <a:pPr/>
              <a:t>‹Nr.›</a:t>
            </a:fld>
            <a:endParaRPr lang="de-CH"/>
          </a:p>
        </p:txBody>
      </p:sp>
      <p:sp>
        <p:nvSpPr>
          <p:cNvPr id="10" name="Inhaltsplatzhalter 13"/>
          <p:cNvSpPr>
            <a:spLocks noGrp="1"/>
          </p:cNvSpPr>
          <p:nvPr>
            <p:ph sz="quarter" idx="14" hasCustomPrompt="1"/>
          </p:nvPr>
        </p:nvSpPr>
        <p:spPr>
          <a:xfrm>
            <a:off x="4439022" y="260921"/>
            <a:ext cx="3312368" cy="359767"/>
          </a:xfrm>
        </p:spPr>
        <p:txBody>
          <a:bodyPr>
            <a:noAutofit/>
          </a:bodyPr>
          <a:lstStyle>
            <a:lvl1pPr algn="ctr">
              <a:defRPr sz="1600" baseline="0">
                <a:solidFill>
                  <a:schemeClr val="bg1">
                    <a:lumMod val="65000"/>
                  </a:schemeClr>
                </a:solidFill>
              </a:defRPr>
            </a:lvl1pPr>
          </a:lstStyle>
          <a:p>
            <a:pPr lvl="0"/>
            <a:r>
              <a:rPr lang="de-CH" dirty="0" smtClean="0"/>
              <a:t>EINGLIEDERUNG FOLIE</a:t>
            </a:r>
            <a:endParaRPr lang="de-CH" dirty="0"/>
          </a:p>
        </p:txBody>
      </p:sp>
      <p:sp>
        <p:nvSpPr>
          <p:cNvPr id="11" name="Inhaltsplatzhalter 3"/>
          <p:cNvSpPr>
            <a:spLocks noGrp="1"/>
          </p:cNvSpPr>
          <p:nvPr>
            <p:ph sz="half" idx="15" hasCustomPrompt="1"/>
          </p:nvPr>
        </p:nvSpPr>
        <p:spPr>
          <a:xfrm>
            <a:off x="612820" y="2757180"/>
            <a:ext cx="4043591" cy="534045"/>
          </a:xfrm>
          <a:ln w="38100" cap="rnd">
            <a:solidFill>
              <a:srgbClr val="A7BE34"/>
            </a:solidFill>
          </a:ln>
        </p:spPr>
        <p:txBody>
          <a:bodyPr/>
          <a:lstStyle>
            <a:lvl1pPr>
              <a:defRPr sz="2400"/>
            </a:lvl1pPr>
            <a:lvl2pPr marL="0" indent="0">
              <a:buNone/>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dirty="0" err="1" smtClean="0"/>
              <a:t>Massnahme</a:t>
            </a:r>
            <a:endParaRPr lang="de-DE" dirty="0" smtClean="0"/>
          </a:p>
          <a:p>
            <a:pPr lvl="1"/>
            <a:endParaRPr lang="de-DE" dirty="0" smtClean="0"/>
          </a:p>
        </p:txBody>
      </p:sp>
      <p:sp>
        <p:nvSpPr>
          <p:cNvPr id="14" name="Inhaltsplatzhalter 3"/>
          <p:cNvSpPr>
            <a:spLocks noGrp="1"/>
          </p:cNvSpPr>
          <p:nvPr>
            <p:ph sz="half" idx="16" hasCustomPrompt="1"/>
          </p:nvPr>
        </p:nvSpPr>
        <p:spPr>
          <a:xfrm>
            <a:off x="612820" y="3350118"/>
            <a:ext cx="4043591" cy="587450"/>
          </a:xfrm>
          <a:ln w="38100" cap="rnd">
            <a:solidFill>
              <a:srgbClr val="A7BE34"/>
            </a:solidFill>
          </a:ln>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dirty="0" err="1" smtClean="0"/>
              <a:t>Massnahme</a:t>
            </a:r>
            <a:endParaRPr lang="de-DE" dirty="0" smtClean="0"/>
          </a:p>
          <a:p>
            <a:pPr lvl="1"/>
            <a:endParaRPr lang="de-DE" dirty="0" smtClean="0"/>
          </a:p>
        </p:txBody>
      </p:sp>
      <p:sp>
        <p:nvSpPr>
          <p:cNvPr id="18" name="Inhaltsplatzhalter 3"/>
          <p:cNvSpPr>
            <a:spLocks noGrp="1"/>
          </p:cNvSpPr>
          <p:nvPr>
            <p:ph sz="half" idx="17" hasCustomPrompt="1"/>
          </p:nvPr>
        </p:nvSpPr>
        <p:spPr>
          <a:xfrm>
            <a:off x="619170" y="3990985"/>
            <a:ext cx="4043591" cy="587450"/>
          </a:xfrm>
          <a:ln w="38100" cap="rnd">
            <a:solidFill>
              <a:srgbClr val="A7BE34"/>
            </a:solidFill>
          </a:ln>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dirty="0" err="1" smtClean="0"/>
              <a:t>Massnahme</a:t>
            </a:r>
            <a:endParaRPr lang="de-DE" dirty="0" smtClean="0"/>
          </a:p>
          <a:p>
            <a:pPr lvl="1"/>
            <a:endParaRPr lang="de-DE" dirty="0" smtClean="0"/>
          </a:p>
        </p:txBody>
      </p:sp>
      <p:sp>
        <p:nvSpPr>
          <p:cNvPr id="19" name="Inhaltsplatzhalter 3"/>
          <p:cNvSpPr>
            <a:spLocks noGrp="1"/>
          </p:cNvSpPr>
          <p:nvPr>
            <p:ph sz="half" idx="18" hasCustomPrompt="1"/>
          </p:nvPr>
        </p:nvSpPr>
        <p:spPr>
          <a:xfrm>
            <a:off x="619170" y="4639057"/>
            <a:ext cx="4043591" cy="587450"/>
          </a:xfrm>
          <a:ln w="38100" cap="rnd">
            <a:solidFill>
              <a:srgbClr val="A7BE34"/>
            </a:solidFill>
          </a:ln>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dirty="0" err="1" smtClean="0"/>
              <a:t>Massnahme</a:t>
            </a:r>
            <a:endParaRPr lang="de-DE" dirty="0" smtClean="0"/>
          </a:p>
          <a:p>
            <a:pPr lvl="1"/>
            <a:endParaRPr lang="de-DE" dirty="0" smtClean="0"/>
          </a:p>
        </p:txBody>
      </p:sp>
      <p:sp>
        <p:nvSpPr>
          <p:cNvPr id="20" name="Inhaltsplatzhalter 3"/>
          <p:cNvSpPr>
            <a:spLocks noGrp="1"/>
          </p:cNvSpPr>
          <p:nvPr>
            <p:ph sz="half" idx="19" hasCustomPrompt="1"/>
          </p:nvPr>
        </p:nvSpPr>
        <p:spPr>
          <a:xfrm>
            <a:off x="624459" y="5280441"/>
            <a:ext cx="4043591" cy="587450"/>
          </a:xfrm>
          <a:ln w="38100" cap="rnd">
            <a:solidFill>
              <a:srgbClr val="A7BE34"/>
            </a:solidFill>
          </a:ln>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dirty="0" err="1" smtClean="0"/>
              <a:t>Massnahme</a:t>
            </a:r>
            <a:endParaRPr lang="de-DE" dirty="0" smtClean="0"/>
          </a:p>
          <a:p>
            <a:pPr lvl="1"/>
            <a:endParaRPr lang="de-DE" dirty="0" smtClean="0"/>
          </a:p>
        </p:txBody>
      </p:sp>
      <p:sp>
        <p:nvSpPr>
          <p:cNvPr id="28" name="Inhaltsplatzhalter 3"/>
          <p:cNvSpPr>
            <a:spLocks noGrp="1"/>
          </p:cNvSpPr>
          <p:nvPr>
            <p:ph sz="half" idx="20" hasCustomPrompt="1"/>
          </p:nvPr>
        </p:nvSpPr>
        <p:spPr>
          <a:xfrm>
            <a:off x="8242221" y="2158256"/>
            <a:ext cx="3108131" cy="677709"/>
          </a:xfrm>
          <a:ln w="38100" cap="rnd">
            <a:solidFill>
              <a:srgbClr val="A7BE34"/>
            </a:solidFill>
          </a:ln>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dirty="0" smtClean="0"/>
              <a:t>Grobziel</a:t>
            </a:r>
          </a:p>
          <a:p>
            <a:pPr lvl="1"/>
            <a:endParaRPr lang="de-DE" dirty="0" smtClean="0"/>
          </a:p>
        </p:txBody>
      </p:sp>
      <p:sp>
        <p:nvSpPr>
          <p:cNvPr id="29" name="Inhaltsplatzhalter 3"/>
          <p:cNvSpPr>
            <a:spLocks noGrp="1"/>
          </p:cNvSpPr>
          <p:nvPr>
            <p:ph sz="half" idx="21" hasCustomPrompt="1"/>
          </p:nvPr>
        </p:nvSpPr>
        <p:spPr>
          <a:xfrm>
            <a:off x="8243659" y="2979981"/>
            <a:ext cx="3108131" cy="677709"/>
          </a:xfrm>
          <a:ln w="38100" cap="rnd">
            <a:solidFill>
              <a:srgbClr val="A7BE34"/>
            </a:solidFill>
          </a:ln>
        </p:spPr>
        <p:txBody>
          <a:bodyPr/>
          <a:lstStyle>
            <a:lvl1pPr>
              <a:defRPr sz="2400"/>
            </a:lvl1pPr>
            <a:lvl2pPr marL="0" indent="0">
              <a:buNone/>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dirty="0" smtClean="0"/>
              <a:t>Grobziel</a:t>
            </a:r>
          </a:p>
          <a:p>
            <a:pPr lvl="1"/>
            <a:endParaRPr lang="de-DE" dirty="0" smtClean="0"/>
          </a:p>
        </p:txBody>
      </p:sp>
      <p:sp>
        <p:nvSpPr>
          <p:cNvPr id="34" name="Inhaltsplatzhalter 3"/>
          <p:cNvSpPr>
            <a:spLocks noGrp="1"/>
          </p:cNvSpPr>
          <p:nvPr>
            <p:ph sz="half" idx="22" hasCustomPrompt="1"/>
          </p:nvPr>
        </p:nvSpPr>
        <p:spPr>
          <a:xfrm>
            <a:off x="8242221" y="3789040"/>
            <a:ext cx="3108131" cy="677709"/>
          </a:xfrm>
          <a:ln w="38100" cap="rnd">
            <a:solidFill>
              <a:srgbClr val="A7BE34"/>
            </a:solidFill>
          </a:ln>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dirty="0" smtClean="0"/>
              <a:t>Grobziel</a:t>
            </a:r>
          </a:p>
          <a:p>
            <a:pPr lvl="1"/>
            <a:endParaRPr lang="de-DE" dirty="0" smtClean="0"/>
          </a:p>
        </p:txBody>
      </p:sp>
      <p:sp>
        <p:nvSpPr>
          <p:cNvPr id="35" name="Inhaltsplatzhalter 3"/>
          <p:cNvSpPr>
            <a:spLocks noGrp="1"/>
          </p:cNvSpPr>
          <p:nvPr>
            <p:ph sz="half" idx="23" hasCustomPrompt="1"/>
          </p:nvPr>
        </p:nvSpPr>
        <p:spPr>
          <a:xfrm>
            <a:off x="8243659" y="4610765"/>
            <a:ext cx="3108131" cy="677709"/>
          </a:xfrm>
          <a:ln w="38100" cap="rnd">
            <a:solidFill>
              <a:srgbClr val="A7BE34"/>
            </a:solidFill>
          </a:ln>
        </p:spPr>
        <p:txBody>
          <a:bodyPr/>
          <a:lstStyle>
            <a:lvl1pPr>
              <a:defRPr sz="2400"/>
            </a:lvl1pPr>
            <a:lvl2pPr marL="0" indent="0">
              <a:buNone/>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dirty="0" smtClean="0"/>
              <a:t>Grobziel</a:t>
            </a:r>
          </a:p>
          <a:p>
            <a:pPr lvl="1"/>
            <a:endParaRPr lang="de-DE" dirty="0" smtClean="0"/>
          </a:p>
        </p:txBody>
      </p:sp>
    </p:spTree>
    <p:extLst>
      <p:ext uri="{BB962C8B-B14F-4D97-AF65-F5344CB8AC3E}">
        <p14:creationId xmlns:p14="http://schemas.microsoft.com/office/powerpoint/2010/main" val="367743751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Datumsplatzhalter 2"/>
          <p:cNvSpPr>
            <a:spLocks noGrp="1"/>
          </p:cNvSpPr>
          <p:nvPr>
            <p:ph type="dt" sz="half" idx="10"/>
          </p:nvPr>
        </p:nvSpPr>
        <p:spPr/>
        <p:txBody>
          <a:bodyPr/>
          <a:lstStyle/>
          <a:p>
            <a:fld id="{4BB7E5E3-7DEC-4B76-A059-BECFA5AF688A}" type="datetime2">
              <a:rPr lang="de-DE" smtClean="0"/>
              <a:pPr/>
              <a:t>Freitag, 30. Oktober 2015</a:t>
            </a:fld>
            <a:endParaRPr lang="de-CH"/>
          </a:p>
        </p:txBody>
      </p:sp>
      <p:sp>
        <p:nvSpPr>
          <p:cNvPr id="4" name="Fußzeilenplatzhalter 3"/>
          <p:cNvSpPr>
            <a:spLocks noGrp="1"/>
          </p:cNvSpPr>
          <p:nvPr>
            <p:ph type="ftr" sz="quarter" idx="11"/>
          </p:nvPr>
        </p:nvSpPr>
        <p:spPr/>
        <p:txBody>
          <a:bodyPr/>
          <a:lstStyle/>
          <a:p>
            <a:endParaRPr lang="de-CH"/>
          </a:p>
        </p:txBody>
      </p:sp>
      <p:sp>
        <p:nvSpPr>
          <p:cNvPr id="5" name="Foliennummernplatzhalter 4"/>
          <p:cNvSpPr>
            <a:spLocks noGrp="1"/>
          </p:cNvSpPr>
          <p:nvPr>
            <p:ph type="sldNum" sz="quarter" idx="12"/>
          </p:nvPr>
        </p:nvSpPr>
        <p:spPr>
          <a:xfrm>
            <a:off x="8736463" y="6356353"/>
            <a:ext cx="2844430" cy="365125"/>
          </a:xfrm>
          <a:prstGeom prst="rect">
            <a:avLst/>
          </a:prstGeom>
        </p:spPr>
        <p:txBody>
          <a:bodyPr/>
          <a:lstStyle/>
          <a:p>
            <a:fld id="{D2511D9F-C2F3-4EFB-BA9A-41C635A24C81}" type="slidenum">
              <a:rPr lang="de-CH" smtClean="0"/>
              <a:pPr/>
              <a:t>‹Nr.›</a:t>
            </a:fld>
            <a:endParaRPr lang="de-CH"/>
          </a:p>
        </p:txBody>
      </p:sp>
    </p:spTree>
    <p:extLst>
      <p:ext uri="{BB962C8B-B14F-4D97-AF65-F5344CB8AC3E}">
        <p14:creationId xmlns:p14="http://schemas.microsoft.com/office/powerpoint/2010/main" val="344461748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89822593-1FED-4B1A-8F0C-BFEE734747FA}" type="datetime2">
              <a:rPr lang="de-DE" smtClean="0"/>
              <a:pPr/>
              <a:t>Freitag, 30. Oktober 2015</a:t>
            </a:fld>
            <a:endParaRPr lang="de-CH"/>
          </a:p>
        </p:txBody>
      </p:sp>
      <p:sp>
        <p:nvSpPr>
          <p:cNvPr id="3" name="Fußzeilenplatzhalter 2"/>
          <p:cNvSpPr>
            <a:spLocks noGrp="1"/>
          </p:cNvSpPr>
          <p:nvPr>
            <p:ph type="ftr" sz="quarter" idx="11"/>
          </p:nvPr>
        </p:nvSpPr>
        <p:spPr/>
        <p:txBody>
          <a:bodyPr/>
          <a:lstStyle/>
          <a:p>
            <a:endParaRPr lang="de-CH"/>
          </a:p>
        </p:txBody>
      </p:sp>
      <p:sp>
        <p:nvSpPr>
          <p:cNvPr id="4" name="Foliennummernplatzhalter 3"/>
          <p:cNvSpPr>
            <a:spLocks noGrp="1"/>
          </p:cNvSpPr>
          <p:nvPr>
            <p:ph type="sldNum" sz="quarter" idx="12"/>
          </p:nvPr>
        </p:nvSpPr>
        <p:spPr>
          <a:xfrm>
            <a:off x="8736463" y="6356353"/>
            <a:ext cx="2844430" cy="365125"/>
          </a:xfrm>
          <a:prstGeom prst="rect">
            <a:avLst/>
          </a:prstGeom>
        </p:spPr>
        <p:txBody>
          <a:bodyPr/>
          <a:lstStyle/>
          <a:p>
            <a:fld id="{D2511D9F-C2F3-4EFB-BA9A-41C635A24C81}" type="slidenum">
              <a:rPr lang="de-CH" smtClean="0"/>
              <a:pPr/>
              <a:t>‹Nr.›</a:t>
            </a:fld>
            <a:endParaRPr lang="de-CH"/>
          </a:p>
        </p:txBody>
      </p:sp>
    </p:spTree>
    <p:extLst>
      <p:ext uri="{BB962C8B-B14F-4D97-AF65-F5344CB8AC3E}">
        <p14:creationId xmlns:p14="http://schemas.microsoft.com/office/powerpoint/2010/main" val="209245504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521" y="273050"/>
            <a:ext cx="4010562" cy="1162050"/>
          </a:xfrm>
        </p:spPr>
        <p:txBody>
          <a:bodyPr anchor="b"/>
          <a:lstStyle>
            <a:lvl1pPr algn="l">
              <a:defRPr sz="2000" b="1"/>
            </a:lvl1pPr>
          </a:lstStyle>
          <a:p>
            <a:r>
              <a:rPr lang="de-DE" smtClean="0"/>
              <a:t>Titelmasterformat durch Klicken bearbeiten</a:t>
            </a:r>
            <a:endParaRPr lang="de-CH"/>
          </a:p>
        </p:txBody>
      </p:sp>
      <p:sp>
        <p:nvSpPr>
          <p:cNvPr id="3" name="Inhaltsplatzhalter 2"/>
          <p:cNvSpPr>
            <a:spLocks noGrp="1"/>
          </p:cNvSpPr>
          <p:nvPr>
            <p:ph idx="1"/>
          </p:nvPr>
        </p:nvSpPr>
        <p:spPr>
          <a:xfrm>
            <a:off x="4766113" y="273053"/>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Textplatzhalter 3"/>
          <p:cNvSpPr>
            <a:spLocks noGrp="1"/>
          </p:cNvSpPr>
          <p:nvPr>
            <p:ph type="body" sz="half" idx="2"/>
          </p:nvPr>
        </p:nvSpPr>
        <p:spPr>
          <a:xfrm>
            <a:off x="609521" y="1435103"/>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4E0B7FD9-1D6A-4B77-BD8D-8A7FE3F94B48}" type="datetime2">
              <a:rPr lang="de-DE" smtClean="0"/>
              <a:pPr/>
              <a:t>Freitag, 30. Oktober 2015</a:t>
            </a:fld>
            <a:endParaRPr lang="de-CH"/>
          </a:p>
        </p:txBody>
      </p:sp>
      <p:sp>
        <p:nvSpPr>
          <p:cNvPr id="6" name="Fußzeilenplatzhalter 5"/>
          <p:cNvSpPr>
            <a:spLocks noGrp="1"/>
          </p:cNvSpPr>
          <p:nvPr>
            <p:ph type="ftr" sz="quarter" idx="11"/>
          </p:nvPr>
        </p:nvSpPr>
        <p:spPr/>
        <p:txBody>
          <a:bodyPr/>
          <a:lstStyle/>
          <a:p>
            <a:endParaRPr lang="de-CH"/>
          </a:p>
        </p:txBody>
      </p:sp>
      <p:sp>
        <p:nvSpPr>
          <p:cNvPr id="7" name="Foliennummernplatzhalter 6"/>
          <p:cNvSpPr>
            <a:spLocks noGrp="1"/>
          </p:cNvSpPr>
          <p:nvPr>
            <p:ph type="sldNum" sz="quarter" idx="12"/>
          </p:nvPr>
        </p:nvSpPr>
        <p:spPr>
          <a:xfrm>
            <a:off x="8736463" y="6356353"/>
            <a:ext cx="2844430" cy="365125"/>
          </a:xfrm>
          <a:prstGeom prst="rect">
            <a:avLst/>
          </a:prstGeom>
        </p:spPr>
        <p:txBody>
          <a:bodyPr/>
          <a:lstStyle/>
          <a:p>
            <a:fld id="{D2511D9F-C2F3-4EFB-BA9A-41C635A24C81}" type="slidenum">
              <a:rPr lang="de-CH" smtClean="0"/>
              <a:pPr/>
              <a:t>‹Nr.›</a:t>
            </a:fld>
            <a:endParaRPr lang="de-CH"/>
          </a:p>
        </p:txBody>
      </p:sp>
    </p:spTree>
    <p:extLst>
      <p:ext uri="{BB962C8B-B14F-4D97-AF65-F5344CB8AC3E}">
        <p14:creationId xmlns:p14="http://schemas.microsoft.com/office/powerpoint/2010/main" val="353763340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609521" y="692696"/>
            <a:ext cx="5485686" cy="1143000"/>
          </a:xfrm>
          <a:prstGeom prst="rect">
            <a:avLst/>
          </a:prstGeom>
        </p:spPr>
        <p:txBody>
          <a:bodyPr vert="horz" lIns="91440" tIns="45720" rIns="91440" bIns="45720" rtlCol="0" anchor="ctr">
            <a:normAutofit/>
          </a:bodyPr>
          <a:lstStyle/>
          <a:p>
            <a:r>
              <a:rPr lang="de-DE" dirty="0" smtClean="0"/>
              <a:t>Ablauf der Präsentation</a:t>
            </a:r>
            <a:endParaRPr lang="de-CH" dirty="0"/>
          </a:p>
        </p:txBody>
      </p:sp>
      <p:sp>
        <p:nvSpPr>
          <p:cNvPr id="3" name="Textplatzhalter 2"/>
          <p:cNvSpPr>
            <a:spLocks noGrp="1"/>
          </p:cNvSpPr>
          <p:nvPr>
            <p:ph type="body" idx="1"/>
          </p:nvPr>
        </p:nvSpPr>
        <p:spPr>
          <a:xfrm>
            <a:off x="609521" y="1988840"/>
            <a:ext cx="5486479" cy="3993307"/>
          </a:xfrm>
          <a:prstGeom prst="rect">
            <a:avLst/>
          </a:prstGeom>
        </p:spPr>
        <p:txBody>
          <a:bodyPr vert="horz" lIns="91440" tIns="45720" rIns="91440" bIns="45720" rtlCol="0">
            <a:normAutofit/>
          </a:bodyPr>
          <a:lstStyle/>
          <a:p>
            <a:pPr lvl="0"/>
            <a:r>
              <a:rPr lang="de-DE" dirty="0" smtClean="0"/>
              <a:t>Überschrift</a:t>
            </a:r>
          </a:p>
          <a:p>
            <a:pPr lvl="1"/>
            <a:r>
              <a:rPr lang="de-DE" dirty="0" smtClean="0"/>
              <a:t>Stichwort</a:t>
            </a:r>
          </a:p>
          <a:p>
            <a:pPr lvl="1"/>
            <a:r>
              <a:rPr lang="de-DE" dirty="0" smtClean="0"/>
              <a:t>Stichwort</a:t>
            </a:r>
          </a:p>
          <a:p>
            <a:pPr lvl="1"/>
            <a:r>
              <a:rPr lang="de-DE" dirty="0" smtClean="0"/>
              <a:t>Stichwort</a:t>
            </a:r>
          </a:p>
        </p:txBody>
      </p:sp>
      <p:sp>
        <p:nvSpPr>
          <p:cNvPr id="4" name="Datumsplatzhalter 3"/>
          <p:cNvSpPr>
            <a:spLocks noGrp="1"/>
          </p:cNvSpPr>
          <p:nvPr>
            <p:ph type="dt" sz="half" idx="2"/>
          </p:nvPr>
        </p:nvSpPr>
        <p:spPr>
          <a:xfrm>
            <a:off x="609521" y="6356353"/>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9D8515-9D59-4E01-97A6-371A3FF58FE1}" type="datetime2">
              <a:rPr lang="de-DE" smtClean="0"/>
              <a:pPr/>
              <a:t>Freitag, 30. Oktober 2015</a:t>
            </a:fld>
            <a:endParaRPr lang="de-CH" dirty="0"/>
          </a:p>
        </p:txBody>
      </p:sp>
      <p:sp>
        <p:nvSpPr>
          <p:cNvPr id="5" name="Fußzeilenplatzhalter 4"/>
          <p:cNvSpPr>
            <a:spLocks noGrp="1"/>
          </p:cNvSpPr>
          <p:nvPr>
            <p:ph type="ftr" sz="quarter" idx="3"/>
          </p:nvPr>
        </p:nvSpPr>
        <p:spPr>
          <a:xfrm>
            <a:off x="4165058" y="6356353"/>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CH" dirty="0"/>
          </a:p>
        </p:txBody>
      </p:sp>
      <p:pic>
        <p:nvPicPr>
          <p:cNvPr id="12" name="Grafik 11"/>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055646" y="188642"/>
            <a:ext cx="1716835" cy="445967"/>
          </a:xfrm>
          <a:prstGeom prst="rect">
            <a:avLst/>
          </a:prstGeom>
        </p:spPr>
      </p:pic>
      <p:pic>
        <p:nvPicPr>
          <p:cNvPr id="13" name="Grafik 12" descr="C:\Users\SL\Documents\ZHAW\zhaw_lsfm_iunr_blau.jpg"/>
          <p:cNvPicPr>
            <a:picLocks noChangeAspect="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10793511" y="6221868"/>
            <a:ext cx="1134343" cy="519500"/>
          </a:xfrm>
          <a:prstGeom prst="rect">
            <a:avLst/>
          </a:prstGeom>
          <a:noFill/>
          <a:ln>
            <a:noFill/>
          </a:ln>
        </p:spPr>
      </p:pic>
      <p:pic>
        <p:nvPicPr>
          <p:cNvPr id="14" name="Grafik 13"/>
          <p:cNvPicPr/>
          <p:nvPr userDrawn="1"/>
        </p:nvPicPr>
        <p:blipFill>
          <a:blip r:embed="rId16" cstate="print">
            <a:extLst>
              <a:ext uri="{28A0092B-C50C-407E-A947-70E740481C1C}">
                <a14:useLocalDpi xmlns:a14="http://schemas.microsoft.com/office/drawing/2010/main" val="0"/>
              </a:ext>
            </a:extLst>
          </a:blip>
          <a:stretch>
            <a:fillRect/>
          </a:stretch>
        </p:blipFill>
        <p:spPr>
          <a:xfrm>
            <a:off x="9047534" y="6221868"/>
            <a:ext cx="1584176" cy="519500"/>
          </a:xfrm>
          <a:prstGeom prst="rect">
            <a:avLst/>
          </a:prstGeom>
        </p:spPr>
      </p:pic>
    </p:spTree>
    <p:extLst>
      <p:ext uri="{BB962C8B-B14F-4D97-AF65-F5344CB8AC3E}">
        <p14:creationId xmlns:p14="http://schemas.microsoft.com/office/powerpoint/2010/main" val="17279617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hf sldNum="0" hdr="0" ftr="0"/>
  <p:txStyles>
    <p:titleStyle>
      <a:lvl1pPr algn="l" defTabSz="914400" rtl="0" eaLnBrk="1" latinLnBrk="0" hangingPunct="1">
        <a:spcBef>
          <a:spcPct val="0"/>
        </a:spcBef>
        <a:buNone/>
        <a:defRPr sz="3200" kern="1200">
          <a:solidFill>
            <a:schemeClr val="tx1"/>
          </a:solidFill>
          <a:latin typeface="+mn-lt"/>
          <a:ea typeface="+mj-ea"/>
          <a:cs typeface="+mj-cs"/>
        </a:defRPr>
      </a:lvl1pPr>
    </p:titleStyle>
    <p:body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1.xml"/><Relationship Id="rId4" Type="http://schemas.openxmlformats.org/officeDocument/2006/relationships/image" Target="../media/image38.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5.xml"/><Relationship Id="rId4" Type="http://schemas.openxmlformats.org/officeDocument/2006/relationships/image" Target="../media/image46.jpeg"/></Relationships>
</file>

<file path=ppt/slides/_rels/slide45.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50.jpeg"/><Relationship Id="rId7" Type="http://schemas.openxmlformats.org/officeDocument/2006/relationships/image" Target="../media/image33.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51.png"/><Relationship Id="rId10" Type="http://schemas.openxmlformats.org/officeDocument/2006/relationships/image" Target="../media/image52.jpeg"/><Relationship Id="rId4" Type="http://schemas.openxmlformats.org/officeDocument/2006/relationships/image" Target="../media/image28.png"/><Relationship Id="rId9" Type="http://schemas.openxmlformats.org/officeDocument/2006/relationships/image" Target="../media/image38.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CH" dirty="0" err="1" smtClean="0"/>
              <a:t>No</a:t>
            </a:r>
            <a:r>
              <a:rPr lang="de-CH" dirty="0" smtClean="0"/>
              <a:t>- </a:t>
            </a:r>
            <a:r>
              <a:rPr lang="de-CH" dirty="0" err="1" smtClean="0"/>
              <a:t>Littering</a:t>
            </a:r>
            <a:r>
              <a:rPr lang="de-CH" dirty="0" smtClean="0"/>
              <a:t>- Konzept für </a:t>
            </a:r>
            <a:r>
              <a:rPr lang="de-CH" dirty="0" err="1" smtClean="0"/>
              <a:t>rüschlikon</a:t>
            </a:r>
            <a:r>
              <a:rPr lang="de-CH" dirty="0" smtClean="0"/>
              <a:t/>
            </a:r>
            <a:br>
              <a:rPr lang="de-CH" dirty="0" smtClean="0"/>
            </a:br>
            <a:endParaRPr lang="de-CH" dirty="0"/>
          </a:p>
        </p:txBody>
      </p:sp>
      <p:sp>
        <p:nvSpPr>
          <p:cNvPr id="6" name="Textplatzhalter 5"/>
          <p:cNvSpPr>
            <a:spLocks noGrp="1"/>
          </p:cNvSpPr>
          <p:nvPr>
            <p:ph type="body" idx="1"/>
          </p:nvPr>
        </p:nvSpPr>
        <p:spPr/>
        <p:txBody>
          <a:bodyPr/>
          <a:lstStyle/>
          <a:p>
            <a:r>
              <a:rPr lang="de-CH" dirty="0" smtClean="0"/>
              <a:t>Wir begrüssen Sie herzlich zum</a:t>
            </a:r>
            <a:endParaRPr lang="de-CH" dirty="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Tree>
    <p:extLst>
      <p:ext uri="{BB962C8B-B14F-4D97-AF65-F5344CB8AC3E}">
        <p14:creationId xmlns:p14="http://schemas.microsoft.com/office/powerpoint/2010/main" val="7827982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a:lstStyle/>
          <a:p>
            <a:r>
              <a:rPr lang="de-CH" dirty="0" smtClean="0"/>
              <a:t>ANALYSE</a:t>
            </a:r>
            <a:endParaRPr lang="de-CH" dirty="0"/>
          </a:p>
        </p:txBody>
      </p:sp>
      <p:sp>
        <p:nvSpPr>
          <p:cNvPr id="14" name="Inhaltsplatzhalter 13"/>
          <p:cNvSpPr>
            <a:spLocks noGrp="1"/>
          </p:cNvSpPr>
          <p:nvPr>
            <p:ph idx="1"/>
          </p:nvPr>
        </p:nvSpPr>
        <p:spPr/>
        <p:txBody>
          <a:bodyPr>
            <a:normAutofit/>
          </a:bodyPr>
          <a:lstStyle/>
          <a:p>
            <a:r>
              <a:rPr lang="de-CH" dirty="0" smtClean="0"/>
              <a:t>Situationsanalyse</a:t>
            </a:r>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15" name="Inhaltsplatzhalter 14"/>
          <p:cNvSpPr>
            <a:spLocks noGrp="1"/>
          </p:cNvSpPr>
          <p:nvPr>
            <p:ph idx="13"/>
          </p:nvPr>
        </p:nvSpPr>
        <p:spPr/>
        <p:txBody>
          <a:bodyPr/>
          <a:lstStyle/>
          <a:p>
            <a:r>
              <a:rPr lang="de-CH" dirty="0" smtClean="0"/>
              <a:t>Problemanalyse</a:t>
            </a:r>
          </a:p>
          <a:p>
            <a:pPr marL="342900" indent="-342900">
              <a:buFont typeface="Arial" panose="020B0604020202020204" pitchFamily="34" charset="0"/>
              <a:buChar char="•"/>
            </a:pPr>
            <a:r>
              <a:rPr lang="de-CH" dirty="0" smtClean="0"/>
              <a:t>Ursachen für Abfall in Seeanlagen</a:t>
            </a:r>
          </a:p>
          <a:p>
            <a:pPr marL="342900" indent="-342900">
              <a:buFont typeface="Arial" panose="020B0604020202020204" pitchFamily="34" charset="0"/>
              <a:buChar char="•"/>
            </a:pPr>
            <a:r>
              <a:rPr lang="de-CH" dirty="0" smtClean="0"/>
              <a:t>Ursprünge dieser Ursachen</a:t>
            </a:r>
          </a:p>
          <a:p>
            <a:pPr marL="342900" indent="-342900">
              <a:buFont typeface="Arial" panose="020B0604020202020204" pitchFamily="34" charset="0"/>
              <a:buChar char="•"/>
            </a:pPr>
            <a:r>
              <a:rPr lang="de-CH" dirty="0" smtClean="0"/>
              <a:t>Voraussetzungen für saubere Seeanlagen</a:t>
            </a:r>
          </a:p>
          <a:p>
            <a:endParaRPr lang="de-CH" dirty="0"/>
          </a:p>
        </p:txBody>
      </p:sp>
      <p:sp>
        <p:nvSpPr>
          <p:cNvPr id="17" name="Inhaltsplatzhalter 6"/>
          <p:cNvSpPr txBox="1">
            <a:spLocks/>
          </p:cNvSpPr>
          <p:nvPr/>
        </p:nvSpPr>
        <p:spPr>
          <a:xfrm>
            <a:off x="694606" y="291852"/>
            <a:ext cx="1008112" cy="266700"/>
          </a:xfrm>
          <a:prstGeom prst="rect">
            <a:avLst/>
          </a:prstGeom>
          <a:noFill/>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de-CH" sz="1100" dirty="0" smtClean="0">
                <a:solidFill>
                  <a:schemeClr val="bg1">
                    <a:lumMod val="65000"/>
                  </a:schemeClr>
                </a:solidFill>
              </a:rPr>
              <a:t>AUFTRAG</a:t>
            </a:r>
            <a:endParaRPr lang="de-CH" sz="1100" dirty="0">
              <a:solidFill>
                <a:schemeClr val="bg1">
                  <a:lumMod val="65000"/>
                </a:schemeClr>
              </a:solidFill>
            </a:endParaRPr>
          </a:p>
        </p:txBody>
      </p:sp>
      <p:cxnSp>
        <p:nvCxnSpPr>
          <p:cNvPr id="18" name="Gerade Verbindung mit Pfeil 19"/>
          <p:cNvCxnSpPr>
            <a:stCxn id="17" idx="3"/>
            <a:endCxn id="19" idx="1"/>
          </p:cNvCxnSpPr>
          <p:nvPr/>
        </p:nvCxnSpPr>
        <p:spPr>
          <a:xfrm>
            <a:off x="1702718" y="425202"/>
            <a:ext cx="288032" cy="0"/>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19" name="Inhaltsplatzhalter 6"/>
          <p:cNvSpPr txBox="1">
            <a:spLocks/>
          </p:cNvSpPr>
          <p:nvPr/>
        </p:nvSpPr>
        <p:spPr>
          <a:xfrm>
            <a:off x="1990750" y="291852"/>
            <a:ext cx="1008112"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de-CH" sz="1100" dirty="0" smtClean="0"/>
              <a:t>ANALYSE</a:t>
            </a:r>
            <a:endParaRPr lang="de-CH" sz="1100" dirty="0"/>
          </a:p>
        </p:txBody>
      </p:sp>
      <p:sp>
        <p:nvSpPr>
          <p:cNvPr id="20" name="Inhaltsplatzhalter 6"/>
          <p:cNvSpPr txBox="1">
            <a:spLocks/>
          </p:cNvSpPr>
          <p:nvPr/>
        </p:nvSpPr>
        <p:spPr>
          <a:xfrm>
            <a:off x="3286895" y="291852"/>
            <a:ext cx="1800199"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r>
              <a:rPr lang="de-CH" sz="1100" dirty="0" smtClean="0">
                <a:solidFill>
                  <a:schemeClr val="bg1">
                    <a:lumMod val="65000"/>
                  </a:schemeClr>
                </a:solidFill>
              </a:rPr>
              <a:t>SCHWERPUNKTE</a:t>
            </a:r>
          </a:p>
        </p:txBody>
      </p:sp>
      <p:cxnSp>
        <p:nvCxnSpPr>
          <p:cNvPr id="21" name="Gerade Verbindung mit Pfeil 19"/>
          <p:cNvCxnSpPr>
            <a:stCxn id="20" idx="3"/>
            <a:endCxn id="23" idx="1"/>
          </p:cNvCxnSpPr>
          <p:nvPr/>
        </p:nvCxnSpPr>
        <p:spPr>
          <a:xfrm flipV="1">
            <a:off x="5087094" y="424396"/>
            <a:ext cx="288032" cy="806"/>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Gerade Verbindung mit Pfeil 19"/>
          <p:cNvCxnSpPr>
            <a:stCxn id="19" idx="3"/>
            <a:endCxn id="20" idx="1"/>
          </p:cNvCxnSpPr>
          <p:nvPr/>
        </p:nvCxnSpPr>
        <p:spPr>
          <a:xfrm>
            <a:off x="2998862" y="425202"/>
            <a:ext cx="288033" cy="0"/>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23" name="Inhaltsplatzhalter 6"/>
          <p:cNvSpPr txBox="1">
            <a:spLocks/>
          </p:cNvSpPr>
          <p:nvPr/>
        </p:nvSpPr>
        <p:spPr>
          <a:xfrm>
            <a:off x="5375126" y="290240"/>
            <a:ext cx="1656184" cy="268312"/>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r>
              <a:rPr lang="de-CH" sz="1100" dirty="0" smtClean="0">
                <a:solidFill>
                  <a:schemeClr val="bg1">
                    <a:lumMod val="65000"/>
                  </a:schemeClr>
                </a:solidFill>
              </a:rPr>
              <a:t>KAMPAGNENBILDUNG</a:t>
            </a:r>
            <a:endParaRPr lang="de-CH" sz="1100" dirty="0">
              <a:solidFill>
                <a:schemeClr val="bg1">
                  <a:lumMod val="65000"/>
                </a:schemeClr>
              </a:solidFill>
            </a:endParaRPr>
          </a:p>
        </p:txBody>
      </p:sp>
      <p:sp>
        <p:nvSpPr>
          <p:cNvPr id="24" name="Inhaltsplatzhalter 6"/>
          <p:cNvSpPr txBox="1">
            <a:spLocks/>
          </p:cNvSpPr>
          <p:nvPr/>
        </p:nvSpPr>
        <p:spPr>
          <a:xfrm>
            <a:off x="7401062" y="116632"/>
            <a:ext cx="2438560"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endParaRPr lang="de-CH" sz="1100" dirty="0">
              <a:solidFill>
                <a:schemeClr val="bg1">
                  <a:lumMod val="75000"/>
                </a:schemeClr>
              </a:solidFill>
            </a:endParaRPr>
          </a:p>
        </p:txBody>
      </p:sp>
      <p:sp>
        <p:nvSpPr>
          <p:cNvPr id="25" name="Inhaltsplatzhalter 6"/>
          <p:cNvSpPr txBox="1">
            <a:spLocks/>
          </p:cNvSpPr>
          <p:nvPr/>
        </p:nvSpPr>
        <p:spPr>
          <a:xfrm>
            <a:off x="7399734" y="485056"/>
            <a:ext cx="2438560" cy="266700"/>
          </a:xfrm>
          <a:prstGeom prst="rect">
            <a:avLst/>
          </a:prstGeom>
          <a:ln w="12700">
            <a:solidFill>
              <a:srgbClr val="A7BE34"/>
            </a:solidFill>
          </a:ln>
        </p:spPr>
        <p:txBody>
          <a:bodyPr vert="horz" lIns="91440" tIns="45720" rIns="91440" bIns="45720" rtlCol="0" anchor="ctr">
            <a:no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endParaRPr lang="de-CH" sz="1100" dirty="0">
              <a:solidFill>
                <a:schemeClr val="bg1">
                  <a:lumMod val="75000"/>
                </a:schemeClr>
              </a:solidFill>
            </a:endParaRPr>
          </a:p>
        </p:txBody>
      </p:sp>
      <p:cxnSp>
        <p:nvCxnSpPr>
          <p:cNvPr id="26" name="Gerade Verbindung mit Pfeil 19"/>
          <p:cNvCxnSpPr>
            <a:endCxn id="24" idx="1"/>
          </p:cNvCxnSpPr>
          <p:nvPr/>
        </p:nvCxnSpPr>
        <p:spPr>
          <a:xfrm flipV="1">
            <a:off x="7026275" y="249982"/>
            <a:ext cx="374787" cy="156418"/>
          </a:xfrm>
          <a:prstGeom prst="bentConnector3">
            <a:avLst>
              <a:gd name="adj1" fmla="val 50000"/>
            </a:avLst>
          </a:prstGeom>
          <a:ln w="63500">
            <a:solidFill>
              <a:srgbClr val="687620">
                <a:alpha val="25000"/>
              </a:srgbClr>
            </a:solidFill>
            <a:headEnd w="sm" len="sm"/>
            <a:tailEnd type="triangle" w="med" len="sm"/>
          </a:ln>
        </p:spPr>
        <p:style>
          <a:lnRef idx="1">
            <a:schemeClr val="accent1"/>
          </a:lnRef>
          <a:fillRef idx="0">
            <a:schemeClr val="accent1"/>
          </a:fillRef>
          <a:effectRef idx="0">
            <a:schemeClr val="accent1"/>
          </a:effectRef>
          <a:fontRef idx="minor">
            <a:schemeClr val="tx1"/>
          </a:fontRef>
        </p:style>
      </p:cxnSp>
      <p:cxnSp>
        <p:nvCxnSpPr>
          <p:cNvPr id="27" name="Gerade Verbindung mit Pfeil 19"/>
          <p:cNvCxnSpPr>
            <a:endCxn id="25" idx="1"/>
          </p:cNvCxnSpPr>
          <p:nvPr/>
        </p:nvCxnSpPr>
        <p:spPr>
          <a:xfrm>
            <a:off x="7029450" y="473075"/>
            <a:ext cx="370284" cy="145331"/>
          </a:xfrm>
          <a:prstGeom prst="bentConnector3">
            <a:avLst>
              <a:gd name="adj1" fmla="val 50000"/>
            </a:avLst>
          </a:prstGeom>
          <a:ln w="63500">
            <a:solidFill>
              <a:srgbClr val="687620">
                <a:alpha val="25000"/>
              </a:srgbClr>
            </a:solidFill>
            <a:headEnd w="sm" len="sm"/>
            <a:tailEnd type="triangle" w="med" len="sm"/>
          </a:ln>
        </p:spPr>
        <p:style>
          <a:lnRef idx="1">
            <a:schemeClr val="accent1"/>
          </a:lnRef>
          <a:fillRef idx="0">
            <a:schemeClr val="accent1"/>
          </a:fillRef>
          <a:effectRef idx="0">
            <a:schemeClr val="accent1"/>
          </a:effectRef>
          <a:fontRef idx="minor">
            <a:schemeClr val="tx1"/>
          </a:fontRef>
        </p:style>
      </p:cxnSp>
      <p:cxnSp>
        <p:nvCxnSpPr>
          <p:cNvPr id="28" name="Gerade Verbindung mit Pfeil 19"/>
          <p:cNvCxnSpPr/>
          <p:nvPr/>
        </p:nvCxnSpPr>
        <p:spPr>
          <a:xfrm>
            <a:off x="5754593" y="2219152"/>
            <a:ext cx="196597" cy="0"/>
          </a:xfrm>
          <a:prstGeom prst="straightConnector1">
            <a:avLst/>
          </a:prstGeom>
          <a:ln w="76200">
            <a:solidFill>
              <a:srgbClr val="68762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Gerade Verbindung mit Pfeil 19"/>
          <p:cNvCxnSpPr/>
          <p:nvPr/>
        </p:nvCxnSpPr>
        <p:spPr>
          <a:xfrm>
            <a:off x="2998862" y="2219151"/>
            <a:ext cx="2731928" cy="0"/>
          </a:xfrm>
          <a:prstGeom prst="straightConnector1">
            <a:avLst/>
          </a:prstGeom>
          <a:ln w="12700">
            <a:solidFill>
              <a:srgbClr val="687620"/>
            </a:solidFill>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49083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a:lstStyle/>
          <a:p>
            <a:r>
              <a:rPr lang="de-CH" dirty="0" smtClean="0"/>
              <a:t>SCHWERPUNKTE</a:t>
            </a:r>
            <a:endParaRPr lang="de-CH" dirty="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17" name="Inhaltsplatzhalter 6"/>
          <p:cNvSpPr txBox="1">
            <a:spLocks/>
          </p:cNvSpPr>
          <p:nvPr/>
        </p:nvSpPr>
        <p:spPr>
          <a:xfrm>
            <a:off x="694606" y="291852"/>
            <a:ext cx="1008112" cy="266700"/>
          </a:xfrm>
          <a:prstGeom prst="rect">
            <a:avLst/>
          </a:prstGeom>
          <a:noFill/>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de-CH" sz="1100" dirty="0" smtClean="0">
                <a:solidFill>
                  <a:schemeClr val="bg1">
                    <a:lumMod val="65000"/>
                  </a:schemeClr>
                </a:solidFill>
              </a:rPr>
              <a:t>AUFTRAG</a:t>
            </a:r>
            <a:endParaRPr lang="de-CH" sz="1100" dirty="0">
              <a:solidFill>
                <a:schemeClr val="bg1">
                  <a:lumMod val="65000"/>
                </a:schemeClr>
              </a:solidFill>
            </a:endParaRPr>
          </a:p>
        </p:txBody>
      </p:sp>
      <p:cxnSp>
        <p:nvCxnSpPr>
          <p:cNvPr id="18" name="Gerade Verbindung mit Pfeil 19"/>
          <p:cNvCxnSpPr>
            <a:stCxn id="17" idx="3"/>
            <a:endCxn id="19" idx="1"/>
          </p:cNvCxnSpPr>
          <p:nvPr/>
        </p:nvCxnSpPr>
        <p:spPr>
          <a:xfrm>
            <a:off x="1702718" y="425202"/>
            <a:ext cx="288032" cy="0"/>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19" name="Inhaltsplatzhalter 6"/>
          <p:cNvSpPr txBox="1">
            <a:spLocks/>
          </p:cNvSpPr>
          <p:nvPr/>
        </p:nvSpPr>
        <p:spPr>
          <a:xfrm>
            <a:off x="1990750" y="291852"/>
            <a:ext cx="1008112"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de-CH" sz="1100" dirty="0" smtClean="0">
                <a:solidFill>
                  <a:schemeClr val="bg1">
                    <a:lumMod val="65000"/>
                  </a:schemeClr>
                </a:solidFill>
              </a:rPr>
              <a:t>ANALYSE</a:t>
            </a:r>
            <a:endParaRPr lang="de-CH" sz="1100" dirty="0">
              <a:solidFill>
                <a:schemeClr val="bg1">
                  <a:lumMod val="65000"/>
                </a:schemeClr>
              </a:solidFill>
            </a:endParaRPr>
          </a:p>
        </p:txBody>
      </p:sp>
      <p:sp>
        <p:nvSpPr>
          <p:cNvPr id="20" name="Inhaltsplatzhalter 6"/>
          <p:cNvSpPr txBox="1">
            <a:spLocks/>
          </p:cNvSpPr>
          <p:nvPr/>
        </p:nvSpPr>
        <p:spPr>
          <a:xfrm>
            <a:off x="3286895" y="291852"/>
            <a:ext cx="1800199"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r>
              <a:rPr lang="de-CH" sz="1100" dirty="0" smtClean="0"/>
              <a:t>SCHWERPUNKTE</a:t>
            </a:r>
          </a:p>
        </p:txBody>
      </p:sp>
      <p:cxnSp>
        <p:nvCxnSpPr>
          <p:cNvPr id="21" name="Gerade Verbindung mit Pfeil 19"/>
          <p:cNvCxnSpPr>
            <a:stCxn id="20" idx="3"/>
            <a:endCxn id="23" idx="1"/>
          </p:cNvCxnSpPr>
          <p:nvPr/>
        </p:nvCxnSpPr>
        <p:spPr>
          <a:xfrm flipV="1">
            <a:off x="5087094" y="424396"/>
            <a:ext cx="288032" cy="806"/>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Gerade Verbindung mit Pfeil 19"/>
          <p:cNvCxnSpPr>
            <a:stCxn id="19" idx="3"/>
            <a:endCxn id="20" idx="1"/>
          </p:cNvCxnSpPr>
          <p:nvPr/>
        </p:nvCxnSpPr>
        <p:spPr>
          <a:xfrm>
            <a:off x="2998862" y="425202"/>
            <a:ext cx="288033" cy="0"/>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23" name="Inhaltsplatzhalter 6"/>
          <p:cNvSpPr txBox="1">
            <a:spLocks/>
          </p:cNvSpPr>
          <p:nvPr/>
        </p:nvSpPr>
        <p:spPr>
          <a:xfrm>
            <a:off x="5375126" y="290240"/>
            <a:ext cx="1656184" cy="268312"/>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r>
              <a:rPr lang="de-CH" sz="1100" dirty="0" smtClean="0">
                <a:solidFill>
                  <a:schemeClr val="bg1">
                    <a:lumMod val="65000"/>
                  </a:schemeClr>
                </a:solidFill>
              </a:rPr>
              <a:t>KAMPAGNENBILDUNG</a:t>
            </a:r>
            <a:endParaRPr lang="de-CH" sz="1100" dirty="0">
              <a:solidFill>
                <a:schemeClr val="bg1">
                  <a:lumMod val="65000"/>
                </a:schemeClr>
              </a:solidFill>
            </a:endParaRPr>
          </a:p>
        </p:txBody>
      </p:sp>
      <p:sp>
        <p:nvSpPr>
          <p:cNvPr id="24" name="Inhaltsplatzhalter 6"/>
          <p:cNvSpPr txBox="1">
            <a:spLocks/>
          </p:cNvSpPr>
          <p:nvPr/>
        </p:nvSpPr>
        <p:spPr>
          <a:xfrm>
            <a:off x="7401062" y="116632"/>
            <a:ext cx="2438560"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endParaRPr lang="de-CH" sz="1100" dirty="0">
              <a:solidFill>
                <a:schemeClr val="bg1">
                  <a:lumMod val="75000"/>
                </a:schemeClr>
              </a:solidFill>
            </a:endParaRPr>
          </a:p>
        </p:txBody>
      </p:sp>
      <p:sp>
        <p:nvSpPr>
          <p:cNvPr id="25" name="Inhaltsplatzhalter 6"/>
          <p:cNvSpPr txBox="1">
            <a:spLocks/>
          </p:cNvSpPr>
          <p:nvPr/>
        </p:nvSpPr>
        <p:spPr>
          <a:xfrm>
            <a:off x="7399734" y="485056"/>
            <a:ext cx="2438560" cy="266700"/>
          </a:xfrm>
          <a:prstGeom prst="rect">
            <a:avLst/>
          </a:prstGeom>
          <a:ln w="12700">
            <a:solidFill>
              <a:srgbClr val="A7BE34"/>
            </a:solidFill>
          </a:ln>
        </p:spPr>
        <p:txBody>
          <a:bodyPr vert="horz" lIns="91440" tIns="45720" rIns="91440" bIns="45720" rtlCol="0" anchor="ctr">
            <a:no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endParaRPr lang="de-CH" sz="1100" dirty="0">
              <a:solidFill>
                <a:schemeClr val="bg1">
                  <a:lumMod val="75000"/>
                </a:schemeClr>
              </a:solidFill>
            </a:endParaRPr>
          </a:p>
        </p:txBody>
      </p:sp>
      <p:cxnSp>
        <p:nvCxnSpPr>
          <p:cNvPr id="26" name="Gerade Verbindung mit Pfeil 19"/>
          <p:cNvCxnSpPr>
            <a:endCxn id="24" idx="1"/>
          </p:cNvCxnSpPr>
          <p:nvPr/>
        </p:nvCxnSpPr>
        <p:spPr>
          <a:xfrm flipV="1">
            <a:off x="7026275" y="249982"/>
            <a:ext cx="374787" cy="156418"/>
          </a:xfrm>
          <a:prstGeom prst="bentConnector3">
            <a:avLst>
              <a:gd name="adj1" fmla="val 50000"/>
            </a:avLst>
          </a:prstGeom>
          <a:ln w="63500">
            <a:solidFill>
              <a:srgbClr val="687620">
                <a:alpha val="25000"/>
              </a:srgbClr>
            </a:solidFill>
            <a:headEnd w="sm" len="sm"/>
            <a:tailEnd type="triangle" w="med" len="sm"/>
          </a:ln>
        </p:spPr>
        <p:style>
          <a:lnRef idx="1">
            <a:schemeClr val="accent1"/>
          </a:lnRef>
          <a:fillRef idx="0">
            <a:schemeClr val="accent1"/>
          </a:fillRef>
          <a:effectRef idx="0">
            <a:schemeClr val="accent1"/>
          </a:effectRef>
          <a:fontRef idx="minor">
            <a:schemeClr val="tx1"/>
          </a:fontRef>
        </p:style>
      </p:cxnSp>
      <p:cxnSp>
        <p:nvCxnSpPr>
          <p:cNvPr id="27" name="Gerade Verbindung mit Pfeil 19"/>
          <p:cNvCxnSpPr>
            <a:endCxn id="25" idx="1"/>
          </p:cNvCxnSpPr>
          <p:nvPr/>
        </p:nvCxnSpPr>
        <p:spPr>
          <a:xfrm>
            <a:off x="7029450" y="473075"/>
            <a:ext cx="370284" cy="145331"/>
          </a:xfrm>
          <a:prstGeom prst="bentConnector3">
            <a:avLst>
              <a:gd name="adj1" fmla="val 50000"/>
            </a:avLst>
          </a:prstGeom>
          <a:ln w="63500">
            <a:solidFill>
              <a:srgbClr val="687620">
                <a:alpha val="25000"/>
              </a:srgbClr>
            </a:solidFill>
            <a:headEnd w="sm" len="sm"/>
            <a:tailEnd type="triangle" w="med" len="sm"/>
          </a:ln>
        </p:spPr>
        <p:style>
          <a:lnRef idx="1">
            <a:schemeClr val="accent1"/>
          </a:lnRef>
          <a:fillRef idx="0">
            <a:schemeClr val="accent1"/>
          </a:fillRef>
          <a:effectRef idx="0">
            <a:schemeClr val="accent1"/>
          </a:effectRef>
          <a:fontRef idx="minor">
            <a:schemeClr val="tx1"/>
          </a:fontRef>
        </p:style>
      </p:cxnSp>
      <p:pic>
        <p:nvPicPr>
          <p:cNvPr id="5" name="Inhaltsplatzhalt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65068" y="1556792"/>
            <a:ext cx="7729210" cy="4464496"/>
          </a:xfrm>
        </p:spPr>
      </p:pic>
    </p:spTree>
    <p:extLst>
      <p:ext uri="{BB962C8B-B14F-4D97-AF65-F5344CB8AC3E}">
        <p14:creationId xmlns:p14="http://schemas.microsoft.com/office/powerpoint/2010/main" val="19639464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a:lstStyle/>
          <a:p>
            <a:r>
              <a:rPr lang="de-CH" dirty="0" smtClean="0"/>
              <a:t>KAMPAGNENBILDUNG</a:t>
            </a:r>
            <a:endParaRPr lang="de-CH" dirty="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dirty="0"/>
          </a:p>
        </p:txBody>
      </p:sp>
      <p:sp>
        <p:nvSpPr>
          <p:cNvPr id="17" name="Inhaltsplatzhalter 6"/>
          <p:cNvSpPr txBox="1">
            <a:spLocks/>
          </p:cNvSpPr>
          <p:nvPr/>
        </p:nvSpPr>
        <p:spPr>
          <a:xfrm>
            <a:off x="694606" y="291852"/>
            <a:ext cx="1008112" cy="266700"/>
          </a:xfrm>
          <a:prstGeom prst="rect">
            <a:avLst/>
          </a:prstGeom>
          <a:noFill/>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de-CH" sz="1100" dirty="0" smtClean="0">
                <a:solidFill>
                  <a:schemeClr val="bg1">
                    <a:lumMod val="65000"/>
                  </a:schemeClr>
                </a:solidFill>
              </a:rPr>
              <a:t>AUFTRAG</a:t>
            </a:r>
            <a:endParaRPr lang="de-CH" sz="1100" dirty="0">
              <a:solidFill>
                <a:schemeClr val="bg1">
                  <a:lumMod val="65000"/>
                </a:schemeClr>
              </a:solidFill>
            </a:endParaRPr>
          </a:p>
        </p:txBody>
      </p:sp>
      <p:cxnSp>
        <p:nvCxnSpPr>
          <p:cNvPr id="18" name="Gerade Verbindung mit Pfeil 19"/>
          <p:cNvCxnSpPr>
            <a:stCxn id="17" idx="3"/>
            <a:endCxn id="19" idx="1"/>
          </p:cNvCxnSpPr>
          <p:nvPr/>
        </p:nvCxnSpPr>
        <p:spPr>
          <a:xfrm>
            <a:off x="1702718" y="425202"/>
            <a:ext cx="288032" cy="0"/>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19" name="Inhaltsplatzhalter 6"/>
          <p:cNvSpPr txBox="1">
            <a:spLocks/>
          </p:cNvSpPr>
          <p:nvPr/>
        </p:nvSpPr>
        <p:spPr>
          <a:xfrm>
            <a:off x="1990750" y="291852"/>
            <a:ext cx="1008112"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de-CH" sz="1100" dirty="0" smtClean="0">
                <a:solidFill>
                  <a:schemeClr val="bg1">
                    <a:lumMod val="65000"/>
                  </a:schemeClr>
                </a:solidFill>
              </a:rPr>
              <a:t>ANALYSE</a:t>
            </a:r>
            <a:endParaRPr lang="de-CH" sz="1100" dirty="0">
              <a:solidFill>
                <a:schemeClr val="bg1">
                  <a:lumMod val="65000"/>
                </a:schemeClr>
              </a:solidFill>
            </a:endParaRPr>
          </a:p>
        </p:txBody>
      </p:sp>
      <p:sp>
        <p:nvSpPr>
          <p:cNvPr id="20" name="Inhaltsplatzhalter 6"/>
          <p:cNvSpPr txBox="1">
            <a:spLocks/>
          </p:cNvSpPr>
          <p:nvPr/>
        </p:nvSpPr>
        <p:spPr>
          <a:xfrm>
            <a:off x="3286895" y="291852"/>
            <a:ext cx="1800199"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r>
              <a:rPr lang="de-CH" sz="1100" dirty="0" smtClean="0">
                <a:solidFill>
                  <a:schemeClr val="bg1">
                    <a:lumMod val="65000"/>
                  </a:schemeClr>
                </a:solidFill>
              </a:rPr>
              <a:t>SCHWERPUNKTE</a:t>
            </a:r>
          </a:p>
        </p:txBody>
      </p:sp>
      <p:cxnSp>
        <p:nvCxnSpPr>
          <p:cNvPr id="21" name="Gerade Verbindung mit Pfeil 19"/>
          <p:cNvCxnSpPr>
            <a:stCxn id="20" idx="3"/>
            <a:endCxn id="23" idx="1"/>
          </p:cNvCxnSpPr>
          <p:nvPr/>
        </p:nvCxnSpPr>
        <p:spPr>
          <a:xfrm flipV="1">
            <a:off x="5087094" y="424396"/>
            <a:ext cx="288032" cy="806"/>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Gerade Verbindung mit Pfeil 19"/>
          <p:cNvCxnSpPr>
            <a:stCxn id="19" idx="3"/>
            <a:endCxn id="20" idx="1"/>
          </p:cNvCxnSpPr>
          <p:nvPr/>
        </p:nvCxnSpPr>
        <p:spPr>
          <a:xfrm>
            <a:off x="2998862" y="425202"/>
            <a:ext cx="288033" cy="0"/>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23" name="Inhaltsplatzhalter 6"/>
          <p:cNvSpPr txBox="1">
            <a:spLocks/>
          </p:cNvSpPr>
          <p:nvPr/>
        </p:nvSpPr>
        <p:spPr>
          <a:xfrm>
            <a:off x="5375126" y="290240"/>
            <a:ext cx="1656184" cy="268312"/>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r>
              <a:rPr lang="de-CH" sz="1100" dirty="0" smtClean="0"/>
              <a:t>KAMPAGNENBILDUNG</a:t>
            </a:r>
            <a:endParaRPr lang="de-CH" sz="1100" dirty="0"/>
          </a:p>
        </p:txBody>
      </p:sp>
      <p:sp>
        <p:nvSpPr>
          <p:cNvPr id="24" name="Inhaltsplatzhalter 6"/>
          <p:cNvSpPr txBox="1">
            <a:spLocks/>
          </p:cNvSpPr>
          <p:nvPr/>
        </p:nvSpPr>
        <p:spPr>
          <a:xfrm>
            <a:off x="7401062" y="116632"/>
            <a:ext cx="2438560"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de-CH" sz="1100" dirty="0">
                <a:solidFill>
                  <a:schemeClr val="bg1">
                    <a:lumMod val="75000"/>
                  </a:schemeClr>
                </a:solidFill>
              </a:rPr>
              <a:t>WERTHALTUNG </a:t>
            </a:r>
            <a:r>
              <a:rPr lang="de-CH" sz="1100" dirty="0">
                <a:solidFill>
                  <a:schemeClr val="bg1">
                    <a:lumMod val="75000"/>
                  </a:schemeClr>
                </a:solidFill>
                <a:sym typeface="Wingdings" panose="05000000000000000000" pitchFamily="2" charset="2"/>
              </a:rPr>
              <a:t>– «</a:t>
            </a:r>
            <a:r>
              <a:rPr lang="de-CH" sz="1100" dirty="0" err="1">
                <a:solidFill>
                  <a:schemeClr val="bg1">
                    <a:lumMod val="75000"/>
                  </a:schemeClr>
                </a:solidFill>
                <a:sym typeface="Wingdings" panose="05000000000000000000" pitchFamily="2" charset="2"/>
              </a:rPr>
              <a:t>Tüpfsch</a:t>
            </a:r>
            <a:r>
              <a:rPr lang="de-CH" sz="1100" dirty="0">
                <a:solidFill>
                  <a:schemeClr val="bg1">
                    <a:lumMod val="75000"/>
                  </a:schemeClr>
                </a:solidFill>
                <a:sym typeface="Wingdings" panose="05000000000000000000" pitchFamily="2" charset="2"/>
              </a:rPr>
              <a:t>?»</a:t>
            </a:r>
            <a:endParaRPr lang="de-CH" sz="1100" dirty="0">
              <a:solidFill>
                <a:schemeClr val="bg1">
                  <a:lumMod val="75000"/>
                </a:schemeClr>
              </a:solidFill>
            </a:endParaRPr>
          </a:p>
        </p:txBody>
      </p:sp>
      <p:sp>
        <p:nvSpPr>
          <p:cNvPr id="25" name="Inhaltsplatzhalter 6"/>
          <p:cNvSpPr txBox="1">
            <a:spLocks/>
          </p:cNvSpPr>
          <p:nvPr/>
        </p:nvSpPr>
        <p:spPr>
          <a:xfrm>
            <a:off x="7399734" y="485056"/>
            <a:ext cx="2438560" cy="266700"/>
          </a:xfrm>
          <a:prstGeom prst="rect">
            <a:avLst/>
          </a:prstGeom>
          <a:ln w="12700">
            <a:solidFill>
              <a:srgbClr val="A7BE34"/>
            </a:solidFill>
          </a:ln>
        </p:spPr>
        <p:txBody>
          <a:bodyPr vert="horz" lIns="91440" tIns="45720" rIns="91440" bIns="45720" rtlCol="0" anchor="ctr">
            <a:no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r>
              <a:rPr lang="de-CH" sz="1100" dirty="0" smtClean="0">
                <a:solidFill>
                  <a:schemeClr val="bg1">
                    <a:lumMod val="75000"/>
                  </a:schemeClr>
                </a:solidFill>
              </a:rPr>
              <a:t>IDENTIFIKATION </a:t>
            </a:r>
            <a:r>
              <a:rPr lang="de-CH" sz="1100" dirty="0">
                <a:solidFill>
                  <a:schemeClr val="bg1">
                    <a:lumMod val="75000"/>
                  </a:schemeClr>
                </a:solidFill>
                <a:sym typeface="Wingdings" panose="05000000000000000000" pitchFamily="2" charset="2"/>
              </a:rPr>
              <a:t>– «Mir sind </a:t>
            </a:r>
            <a:r>
              <a:rPr lang="de-CH" sz="1100" dirty="0" err="1">
                <a:solidFill>
                  <a:schemeClr val="bg1">
                    <a:lumMod val="75000"/>
                  </a:schemeClr>
                </a:solidFill>
                <a:sym typeface="Wingdings" panose="05000000000000000000" pitchFamily="2" charset="2"/>
              </a:rPr>
              <a:t>bsundrig</a:t>
            </a:r>
            <a:r>
              <a:rPr lang="de-CH" sz="1100" dirty="0" smtClean="0">
                <a:solidFill>
                  <a:schemeClr val="bg1">
                    <a:lumMod val="75000"/>
                  </a:schemeClr>
                </a:solidFill>
                <a:sym typeface="Wingdings" panose="05000000000000000000" pitchFamily="2" charset="2"/>
              </a:rPr>
              <a:t>»</a:t>
            </a:r>
            <a:endParaRPr lang="de-CH" sz="1100" dirty="0">
              <a:solidFill>
                <a:schemeClr val="bg1">
                  <a:lumMod val="75000"/>
                </a:schemeClr>
              </a:solidFill>
            </a:endParaRPr>
          </a:p>
        </p:txBody>
      </p:sp>
      <p:cxnSp>
        <p:nvCxnSpPr>
          <p:cNvPr id="26" name="Gerade Verbindung mit Pfeil 19"/>
          <p:cNvCxnSpPr>
            <a:endCxn id="24" idx="1"/>
          </p:cNvCxnSpPr>
          <p:nvPr/>
        </p:nvCxnSpPr>
        <p:spPr>
          <a:xfrm flipV="1">
            <a:off x="7026275" y="249982"/>
            <a:ext cx="374787" cy="156418"/>
          </a:xfrm>
          <a:prstGeom prst="bentConnector3">
            <a:avLst>
              <a:gd name="adj1" fmla="val 50000"/>
            </a:avLst>
          </a:prstGeom>
          <a:ln w="63500">
            <a:solidFill>
              <a:srgbClr val="687620">
                <a:alpha val="25000"/>
              </a:srgbClr>
            </a:solidFill>
            <a:headEnd w="sm" len="sm"/>
            <a:tailEnd type="triangle" w="med" len="sm"/>
          </a:ln>
        </p:spPr>
        <p:style>
          <a:lnRef idx="1">
            <a:schemeClr val="accent1"/>
          </a:lnRef>
          <a:fillRef idx="0">
            <a:schemeClr val="accent1"/>
          </a:fillRef>
          <a:effectRef idx="0">
            <a:schemeClr val="accent1"/>
          </a:effectRef>
          <a:fontRef idx="minor">
            <a:schemeClr val="tx1"/>
          </a:fontRef>
        </p:style>
      </p:cxnSp>
      <p:cxnSp>
        <p:nvCxnSpPr>
          <p:cNvPr id="27" name="Gerade Verbindung mit Pfeil 19"/>
          <p:cNvCxnSpPr>
            <a:endCxn id="25" idx="1"/>
          </p:cNvCxnSpPr>
          <p:nvPr/>
        </p:nvCxnSpPr>
        <p:spPr>
          <a:xfrm>
            <a:off x="7029450" y="473075"/>
            <a:ext cx="370284" cy="145331"/>
          </a:xfrm>
          <a:prstGeom prst="bentConnector3">
            <a:avLst>
              <a:gd name="adj1" fmla="val 50000"/>
            </a:avLst>
          </a:prstGeom>
          <a:ln w="63500">
            <a:solidFill>
              <a:srgbClr val="687620">
                <a:alpha val="25000"/>
              </a:srgbClr>
            </a:solidFill>
            <a:headEnd w="sm" len="sm"/>
            <a:tailEnd type="triangle" w="med" len="sm"/>
          </a:ln>
        </p:spPr>
        <p:style>
          <a:lnRef idx="1">
            <a:schemeClr val="accent1"/>
          </a:lnRef>
          <a:fillRef idx="0">
            <a:schemeClr val="accent1"/>
          </a:fillRef>
          <a:effectRef idx="0">
            <a:schemeClr val="accent1"/>
          </a:effectRef>
          <a:fontRef idx="minor">
            <a:schemeClr val="tx1"/>
          </a:fontRef>
        </p:style>
      </p:cxnSp>
      <p:sp>
        <p:nvSpPr>
          <p:cNvPr id="28" name="Inhaltsplatzhalter 6"/>
          <p:cNvSpPr>
            <a:spLocks noGrp="1"/>
          </p:cNvSpPr>
          <p:nvPr>
            <p:ph sz="half" idx="4294967295"/>
          </p:nvPr>
        </p:nvSpPr>
        <p:spPr>
          <a:xfrm>
            <a:off x="7391350" y="2132856"/>
            <a:ext cx="4320480" cy="2159744"/>
          </a:xfrm>
          <a:prstGeom prst="rect">
            <a:avLst/>
          </a:prstGeom>
          <a:ln w="9525">
            <a:solidFill>
              <a:srgbClr val="A7BE34"/>
            </a:solidFill>
            <a:prstDash val="sysDash"/>
          </a:ln>
        </p:spPr>
        <p:txBody>
          <a:bodyPr anchor="ctr"/>
          <a:lstStyle/>
          <a:p>
            <a:pPr algn="ctr"/>
            <a:endParaRPr lang="de-CH" sz="2000" dirty="0">
              <a:solidFill>
                <a:schemeClr val="bg1"/>
              </a:solidFill>
            </a:endParaRPr>
          </a:p>
        </p:txBody>
      </p:sp>
      <p:sp>
        <p:nvSpPr>
          <p:cNvPr id="29" name="Inhaltsplatzhalter 6"/>
          <p:cNvSpPr>
            <a:spLocks noGrp="1"/>
          </p:cNvSpPr>
          <p:nvPr>
            <p:ph sz="half" idx="4294967295"/>
          </p:nvPr>
        </p:nvSpPr>
        <p:spPr>
          <a:xfrm>
            <a:off x="334566" y="2811408"/>
            <a:ext cx="1531595" cy="761608"/>
          </a:xfrm>
          <a:prstGeom prst="rect">
            <a:avLst/>
          </a:prstGeom>
          <a:ln w="9525">
            <a:solidFill>
              <a:srgbClr val="A7BE34"/>
            </a:solidFill>
          </a:ln>
        </p:spPr>
        <p:txBody>
          <a:bodyPr anchor="ctr"/>
          <a:lstStyle/>
          <a:p>
            <a:pPr algn="ctr"/>
            <a:r>
              <a:rPr lang="de-CH" sz="1800" dirty="0" smtClean="0"/>
              <a:t>AUFTRAG</a:t>
            </a:r>
            <a:endParaRPr lang="de-CH" sz="1800" dirty="0"/>
          </a:p>
        </p:txBody>
      </p:sp>
      <p:cxnSp>
        <p:nvCxnSpPr>
          <p:cNvPr id="30" name="Gerade Verbindung mit Pfeil 19"/>
          <p:cNvCxnSpPr>
            <a:stCxn id="29" idx="3"/>
            <a:endCxn id="31" idx="1"/>
          </p:cNvCxnSpPr>
          <p:nvPr/>
        </p:nvCxnSpPr>
        <p:spPr>
          <a:xfrm>
            <a:off x="1866161" y="3192212"/>
            <a:ext cx="268605" cy="0"/>
          </a:xfrm>
          <a:prstGeom prst="straightConnector1">
            <a:avLst/>
          </a:prstGeom>
          <a:ln w="63500">
            <a:solidFill>
              <a:srgbClr val="687620"/>
            </a:solidFill>
            <a:tailEnd type="triangle" w="med" len="med"/>
          </a:ln>
        </p:spPr>
        <p:style>
          <a:lnRef idx="1">
            <a:schemeClr val="accent1"/>
          </a:lnRef>
          <a:fillRef idx="0">
            <a:schemeClr val="accent1"/>
          </a:fillRef>
          <a:effectRef idx="0">
            <a:schemeClr val="accent1"/>
          </a:effectRef>
          <a:fontRef idx="minor">
            <a:schemeClr val="tx1"/>
          </a:fontRef>
        </p:style>
      </p:cxnSp>
      <p:sp>
        <p:nvSpPr>
          <p:cNvPr id="31" name="Inhaltsplatzhalter 6"/>
          <p:cNvSpPr>
            <a:spLocks noGrp="1"/>
          </p:cNvSpPr>
          <p:nvPr>
            <p:ph sz="half" idx="4294967295"/>
          </p:nvPr>
        </p:nvSpPr>
        <p:spPr>
          <a:xfrm>
            <a:off x="2134766" y="2811408"/>
            <a:ext cx="1531595" cy="761608"/>
          </a:xfrm>
          <a:prstGeom prst="rect">
            <a:avLst/>
          </a:prstGeom>
          <a:ln w="9525">
            <a:solidFill>
              <a:srgbClr val="A7BE34"/>
            </a:solidFill>
          </a:ln>
        </p:spPr>
        <p:txBody>
          <a:bodyPr anchor="ctr"/>
          <a:lstStyle/>
          <a:p>
            <a:pPr algn="ctr"/>
            <a:r>
              <a:rPr lang="de-CH" sz="1800" dirty="0" smtClean="0"/>
              <a:t>ANALYSE</a:t>
            </a:r>
            <a:endParaRPr lang="de-CH" sz="1800" dirty="0"/>
          </a:p>
        </p:txBody>
      </p:sp>
      <p:sp>
        <p:nvSpPr>
          <p:cNvPr id="32" name="Inhaltsplatzhalter 6"/>
          <p:cNvSpPr>
            <a:spLocks noGrp="1"/>
          </p:cNvSpPr>
          <p:nvPr>
            <p:ph sz="half" idx="4294967295"/>
          </p:nvPr>
        </p:nvSpPr>
        <p:spPr>
          <a:xfrm>
            <a:off x="3934966" y="2811408"/>
            <a:ext cx="1531595" cy="761608"/>
          </a:xfrm>
          <a:prstGeom prst="rect">
            <a:avLst/>
          </a:prstGeom>
          <a:ln w="9525">
            <a:solidFill>
              <a:srgbClr val="A7BE34"/>
            </a:solidFill>
          </a:ln>
        </p:spPr>
        <p:txBody>
          <a:bodyPr anchor="ctr">
            <a:normAutofit/>
          </a:bodyPr>
          <a:lstStyle/>
          <a:p>
            <a:pPr algn="ctr">
              <a:spcBef>
                <a:spcPts val="0"/>
              </a:spcBef>
            </a:pPr>
            <a:r>
              <a:rPr lang="de-CH" sz="1800" dirty="0" smtClean="0"/>
              <a:t>SCHWER-</a:t>
            </a:r>
          </a:p>
          <a:p>
            <a:pPr algn="ctr">
              <a:spcBef>
                <a:spcPts val="0"/>
              </a:spcBef>
            </a:pPr>
            <a:r>
              <a:rPr lang="de-CH" sz="1800" dirty="0" smtClean="0"/>
              <a:t>PUNKTE</a:t>
            </a:r>
          </a:p>
        </p:txBody>
      </p:sp>
      <p:cxnSp>
        <p:nvCxnSpPr>
          <p:cNvPr id="33" name="Gerade Verbindung mit Pfeil 19"/>
          <p:cNvCxnSpPr>
            <a:stCxn id="32" idx="3"/>
            <a:endCxn id="35" idx="1"/>
          </p:cNvCxnSpPr>
          <p:nvPr/>
        </p:nvCxnSpPr>
        <p:spPr>
          <a:xfrm>
            <a:off x="5466561" y="3192212"/>
            <a:ext cx="268605" cy="0"/>
          </a:xfrm>
          <a:prstGeom prst="straightConnector1">
            <a:avLst/>
          </a:prstGeom>
          <a:ln w="63500">
            <a:solidFill>
              <a:srgbClr val="68762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Gerade Verbindung mit Pfeil 19"/>
          <p:cNvCxnSpPr>
            <a:stCxn id="31" idx="3"/>
            <a:endCxn id="32" idx="1"/>
          </p:cNvCxnSpPr>
          <p:nvPr/>
        </p:nvCxnSpPr>
        <p:spPr>
          <a:xfrm>
            <a:off x="3666361" y="3192212"/>
            <a:ext cx="268605" cy="0"/>
          </a:xfrm>
          <a:prstGeom prst="straightConnector1">
            <a:avLst/>
          </a:prstGeom>
          <a:ln w="63500">
            <a:solidFill>
              <a:srgbClr val="687620"/>
            </a:solidFill>
            <a:tailEnd type="triangle" w="med" len="med"/>
          </a:ln>
        </p:spPr>
        <p:style>
          <a:lnRef idx="1">
            <a:schemeClr val="accent1"/>
          </a:lnRef>
          <a:fillRef idx="0">
            <a:schemeClr val="accent1"/>
          </a:fillRef>
          <a:effectRef idx="0">
            <a:schemeClr val="accent1"/>
          </a:effectRef>
          <a:fontRef idx="minor">
            <a:schemeClr val="tx1"/>
          </a:fontRef>
        </p:style>
      </p:cxnSp>
      <p:sp>
        <p:nvSpPr>
          <p:cNvPr id="35" name="Inhaltsplatzhalter 6"/>
          <p:cNvSpPr>
            <a:spLocks noGrp="1"/>
          </p:cNvSpPr>
          <p:nvPr>
            <p:ph sz="half" idx="4294967295"/>
          </p:nvPr>
        </p:nvSpPr>
        <p:spPr>
          <a:xfrm>
            <a:off x="5735166" y="2811408"/>
            <a:ext cx="1531595" cy="761608"/>
          </a:xfrm>
          <a:prstGeom prst="rect">
            <a:avLst/>
          </a:prstGeom>
          <a:ln w="9525">
            <a:solidFill>
              <a:srgbClr val="A7BE34"/>
            </a:solidFill>
          </a:ln>
        </p:spPr>
        <p:txBody>
          <a:bodyPr anchor="ctr">
            <a:normAutofit/>
          </a:bodyPr>
          <a:lstStyle/>
          <a:p>
            <a:pPr algn="ctr">
              <a:spcBef>
                <a:spcPts val="0"/>
              </a:spcBef>
            </a:pPr>
            <a:r>
              <a:rPr lang="de-CH" sz="1800" dirty="0" smtClean="0"/>
              <a:t>KAMPAGNEN</a:t>
            </a:r>
          </a:p>
          <a:p>
            <a:pPr algn="ctr">
              <a:spcBef>
                <a:spcPts val="0"/>
              </a:spcBef>
            </a:pPr>
            <a:r>
              <a:rPr lang="de-CH" sz="1800" dirty="0" smtClean="0"/>
              <a:t>BILDUNG</a:t>
            </a:r>
            <a:endParaRPr lang="de-CH" sz="1800" dirty="0"/>
          </a:p>
        </p:txBody>
      </p:sp>
      <p:cxnSp>
        <p:nvCxnSpPr>
          <p:cNvPr id="36" name="Gerade Verbindung mit Pfeil 19"/>
          <p:cNvCxnSpPr>
            <a:endCxn id="38" idx="1"/>
          </p:cNvCxnSpPr>
          <p:nvPr/>
        </p:nvCxnSpPr>
        <p:spPr>
          <a:xfrm flipV="1">
            <a:off x="7267575" y="2718636"/>
            <a:ext cx="488690" cy="429377"/>
          </a:xfrm>
          <a:prstGeom prst="bentConnector3">
            <a:avLst>
              <a:gd name="adj1" fmla="val 50000"/>
            </a:avLst>
          </a:prstGeom>
          <a:ln w="63500">
            <a:solidFill>
              <a:srgbClr val="687620"/>
            </a:solidFill>
            <a:headEnd type="none" w="sm" len="sm"/>
            <a:tailEnd type="triangle" w="med" len="med"/>
          </a:ln>
        </p:spPr>
        <p:style>
          <a:lnRef idx="1">
            <a:schemeClr val="accent1"/>
          </a:lnRef>
          <a:fillRef idx="0">
            <a:schemeClr val="accent1"/>
          </a:fillRef>
          <a:effectRef idx="0">
            <a:schemeClr val="accent1"/>
          </a:effectRef>
          <a:fontRef idx="minor">
            <a:schemeClr val="tx1"/>
          </a:fontRef>
        </p:style>
      </p:cxnSp>
      <p:cxnSp>
        <p:nvCxnSpPr>
          <p:cNvPr id="37" name="Gerade Verbindung mit Pfeil 19"/>
          <p:cNvCxnSpPr/>
          <p:nvPr/>
        </p:nvCxnSpPr>
        <p:spPr>
          <a:xfrm>
            <a:off x="7262814" y="3228974"/>
            <a:ext cx="493453" cy="488060"/>
          </a:xfrm>
          <a:prstGeom prst="bentConnector3">
            <a:avLst>
              <a:gd name="adj1" fmla="val 50000"/>
            </a:avLst>
          </a:prstGeom>
          <a:ln w="63500">
            <a:solidFill>
              <a:srgbClr val="687620"/>
            </a:solidFill>
            <a:headEnd type="none" w="sm" len="sm"/>
            <a:tailEnd type="triangle" w="med" len="med"/>
          </a:ln>
        </p:spPr>
        <p:style>
          <a:lnRef idx="1">
            <a:schemeClr val="accent1"/>
          </a:lnRef>
          <a:fillRef idx="0">
            <a:schemeClr val="accent1"/>
          </a:fillRef>
          <a:effectRef idx="0">
            <a:schemeClr val="accent1"/>
          </a:effectRef>
          <a:fontRef idx="minor">
            <a:schemeClr val="tx1"/>
          </a:fontRef>
        </p:style>
      </p:cxnSp>
      <p:sp>
        <p:nvSpPr>
          <p:cNvPr id="38" name="Inhaltsplatzhalter 6"/>
          <p:cNvSpPr>
            <a:spLocks noGrp="1"/>
          </p:cNvSpPr>
          <p:nvPr>
            <p:ph sz="half" idx="4294967295"/>
          </p:nvPr>
        </p:nvSpPr>
        <p:spPr>
          <a:xfrm>
            <a:off x="7756265" y="2337832"/>
            <a:ext cx="3667533" cy="761608"/>
          </a:xfrm>
          <a:prstGeom prst="rect">
            <a:avLst/>
          </a:prstGeom>
          <a:ln w="9525">
            <a:solidFill>
              <a:srgbClr val="A7BE34"/>
            </a:solidFill>
          </a:ln>
        </p:spPr>
        <p:txBody>
          <a:bodyPr anchor="ctr"/>
          <a:lstStyle/>
          <a:p>
            <a:pPr algn="ctr"/>
            <a:endParaRPr lang="de-CH" sz="1800" dirty="0" smtClean="0"/>
          </a:p>
          <a:p>
            <a:pPr algn="ctr"/>
            <a:r>
              <a:rPr lang="de-CH" sz="1800" dirty="0" smtClean="0"/>
              <a:t>WERTHALTUNG </a:t>
            </a:r>
            <a:r>
              <a:rPr lang="de-CH" sz="1800" dirty="0">
                <a:sym typeface="Wingdings" panose="05000000000000000000" pitchFamily="2" charset="2"/>
              </a:rPr>
              <a:t>– «</a:t>
            </a:r>
            <a:r>
              <a:rPr lang="de-CH" sz="1800" dirty="0" err="1">
                <a:sym typeface="Wingdings" panose="05000000000000000000" pitchFamily="2" charset="2"/>
              </a:rPr>
              <a:t>Tüpfsch</a:t>
            </a:r>
            <a:r>
              <a:rPr lang="de-CH" sz="1800" dirty="0">
                <a:sym typeface="Wingdings" panose="05000000000000000000" pitchFamily="2" charset="2"/>
              </a:rPr>
              <a:t>?»</a:t>
            </a:r>
            <a:endParaRPr lang="de-CH" sz="1800" dirty="0"/>
          </a:p>
          <a:p>
            <a:pPr algn="ctr"/>
            <a:endParaRPr lang="de-CH" sz="1800" dirty="0"/>
          </a:p>
        </p:txBody>
      </p:sp>
      <p:sp>
        <p:nvSpPr>
          <p:cNvPr id="39" name="Inhaltsplatzhalter 6"/>
          <p:cNvSpPr>
            <a:spLocks noGrp="1"/>
          </p:cNvSpPr>
          <p:nvPr>
            <p:ph sz="half" idx="4294967295"/>
          </p:nvPr>
        </p:nvSpPr>
        <p:spPr>
          <a:xfrm>
            <a:off x="8327454" y="4797152"/>
            <a:ext cx="2467699" cy="761608"/>
          </a:xfrm>
          <a:prstGeom prst="rect">
            <a:avLst/>
          </a:prstGeom>
          <a:ln w="9525">
            <a:solidFill>
              <a:srgbClr val="A7BE34"/>
            </a:solidFill>
          </a:ln>
        </p:spPr>
        <p:txBody>
          <a:bodyPr anchor="ctr">
            <a:normAutofit/>
          </a:bodyPr>
          <a:lstStyle/>
          <a:p>
            <a:pPr algn="ctr"/>
            <a:r>
              <a:rPr lang="de-CH" sz="1800" dirty="0" smtClean="0"/>
              <a:t>EVALUATION</a:t>
            </a:r>
            <a:endParaRPr lang="de-CH" sz="1800" dirty="0"/>
          </a:p>
        </p:txBody>
      </p:sp>
      <p:cxnSp>
        <p:nvCxnSpPr>
          <p:cNvPr id="40" name="Gerade Verbindung mit Pfeil 19"/>
          <p:cNvCxnSpPr>
            <a:stCxn id="39" idx="0"/>
            <a:endCxn id="28" idx="2"/>
          </p:cNvCxnSpPr>
          <p:nvPr/>
        </p:nvCxnSpPr>
        <p:spPr>
          <a:xfrm flipH="1" flipV="1">
            <a:off x="9551590" y="4292600"/>
            <a:ext cx="9714" cy="504552"/>
          </a:xfrm>
          <a:prstGeom prst="straightConnector1">
            <a:avLst/>
          </a:prstGeom>
          <a:ln w="63500">
            <a:solidFill>
              <a:srgbClr val="687620"/>
            </a:solidFill>
            <a:tailEnd type="triangle" w="med" len="med"/>
          </a:ln>
        </p:spPr>
        <p:style>
          <a:lnRef idx="1">
            <a:schemeClr val="accent1"/>
          </a:lnRef>
          <a:fillRef idx="0">
            <a:schemeClr val="accent1"/>
          </a:fillRef>
          <a:effectRef idx="0">
            <a:schemeClr val="accent1"/>
          </a:effectRef>
          <a:fontRef idx="minor">
            <a:schemeClr val="tx1"/>
          </a:fontRef>
        </p:style>
      </p:cxnSp>
      <p:sp>
        <p:nvSpPr>
          <p:cNvPr id="41" name="Inhaltsplatzhalter 6"/>
          <p:cNvSpPr>
            <a:spLocks noGrp="1"/>
          </p:cNvSpPr>
          <p:nvPr>
            <p:ph sz="half" idx="4294967295"/>
          </p:nvPr>
        </p:nvSpPr>
        <p:spPr>
          <a:xfrm>
            <a:off x="7756265" y="3315464"/>
            <a:ext cx="3667533" cy="761608"/>
          </a:xfrm>
          <a:prstGeom prst="rect">
            <a:avLst/>
          </a:prstGeom>
          <a:ln w="9525">
            <a:solidFill>
              <a:srgbClr val="A7BE34"/>
            </a:solidFill>
          </a:ln>
        </p:spPr>
        <p:txBody>
          <a:bodyPr anchor="ctr">
            <a:normAutofit fontScale="85000" lnSpcReduction="10000"/>
          </a:bodyPr>
          <a:lstStyle/>
          <a:p>
            <a:pPr algn="ctr"/>
            <a:endParaRPr lang="de-CH" sz="1800" dirty="0" smtClean="0"/>
          </a:p>
          <a:p>
            <a:pPr algn="ctr"/>
            <a:r>
              <a:rPr lang="de-CH" sz="1900" dirty="0" smtClean="0"/>
              <a:t>IDENTIFIKATION</a:t>
            </a:r>
            <a:r>
              <a:rPr lang="de-CH" sz="1800" dirty="0" smtClean="0"/>
              <a:t> </a:t>
            </a:r>
            <a:r>
              <a:rPr lang="de-CH" sz="1800" dirty="0">
                <a:sym typeface="Wingdings" panose="05000000000000000000" pitchFamily="2" charset="2"/>
              </a:rPr>
              <a:t>– «Mir sind </a:t>
            </a:r>
            <a:r>
              <a:rPr lang="de-CH" sz="1800" dirty="0" err="1" smtClean="0">
                <a:sym typeface="Wingdings" panose="05000000000000000000" pitchFamily="2" charset="2"/>
              </a:rPr>
              <a:t>bsundrig</a:t>
            </a:r>
            <a:r>
              <a:rPr lang="de-CH" sz="1800" dirty="0" smtClean="0">
                <a:sym typeface="Wingdings" panose="05000000000000000000" pitchFamily="2" charset="2"/>
              </a:rPr>
              <a:t>!»</a:t>
            </a:r>
            <a:endParaRPr lang="de-CH" sz="1800" dirty="0"/>
          </a:p>
          <a:p>
            <a:pPr algn="ctr"/>
            <a:endParaRPr lang="de-CH" sz="1800" dirty="0"/>
          </a:p>
        </p:txBody>
      </p:sp>
    </p:spTree>
    <p:extLst>
      <p:ext uri="{BB962C8B-B14F-4D97-AF65-F5344CB8AC3E}">
        <p14:creationId xmlns:p14="http://schemas.microsoft.com/office/powerpoint/2010/main" val="19639464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62960" y="4406902"/>
            <a:ext cx="10361851" cy="1362074"/>
          </a:xfrm>
          <a:ln>
            <a:solidFill>
              <a:srgbClr val="A7BE34"/>
            </a:solidFill>
          </a:ln>
        </p:spPr>
        <p:txBody>
          <a:bodyPr anchor="t">
            <a:normAutofit fontScale="90000"/>
          </a:bodyPr>
          <a:lstStyle/>
          <a:p>
            <a:pPr algn="ctr"/>
            <a:r>
              <a:rPr lang="de-CH" sz="3600" dirty="0" smtClean="0">
                <a:solidFill>
                  <a:srgbClr val="7C8D27"/>
                </a:solidFill>
              </a:rPr>
              <a:t>Mir sind </a:t>
            </a:r>
            <a:r>
              <a:rPr lang="de-CH" sz="3600" dirty="0" err="1" smtClean="0">
                <a:solidFill>
                  <a:srgbClr val="7C8D27"/>
                </a:solidFill>
              </a:rPr>
              <a:t>bsundrig</a:t>
            </a:r>
            <a:r>
              <a:rPr lang="de-CH" sz="3600" dirty="0" smtClean="0">
                <a:solidFill>
                  <a:srgbClr val="7C8D27"/>
                </a:solidFill>
              </a:rPr>
              <a:t>!</a:t>
            </a:r>
            <a:br>
              <a:rPr lang="de-CH" sz="3600" dirty="0" smtClean="0">
                <a:solidFill>
                  <a:srgbClr val="7C8D27"/>
                </a:solidFill>
              </a:rPr>
            </a:br>
            <a:r>
              <a:rPr lang="de-CH" sz="2200" b="0" dirty="0" smtClean="0"/>
              <a:t>Lisa Pfister, </a:t>
            </a:r>
            <a:r>
              <a:rPr lang="de-CH" sz="2200" b="0" dirty="0" err="1" smtClean="0"/>
              <a:t>regula</a:t>
            </a:r>
            <a:r>
              <a:rPr lang="de-CH" sz="2200" b="0" dirty="0" smtClean="0"/>
              <a:t> Zahnd</a:t>
            </a:r>
            <a:r>
              <a:rPr lang="de-CH" sz="3600" dirty="0" smtClean="0">
                <a:solidFill>
                  <a:srgbClr val="7C8D27"/>
                </a:solidFill>
              </a:rPr>
              <a:t/>
            </a:r>
            <a:br>
              <a:rPr lang="de-CH" sz="3600" dirty="0" smtClean="0">
                <a:solidFill>
                  <a:srgbClr val="7C8D27"/>
                </a:solidFill>
              </a:rPr>
            </a:br>
            <a:endParaRPr lang="de-CH" sz="3600" dirty="0">
              <a:solidFill>
                <a:srgbClr val="7C8D27"/>
              </a:solidFill>
            </a:endParaRPr>
          </a:p>
        </p:txBody>
      </p:sp>
      <p:sp>
        <p:nvSpPr>
          <p:cNvPr id="11" name="Oval 10"/>
          <p:cNvSpPr/>
          <p:nvPr/>
        </p:nvSpPr>
        <p:spPr>
          <a:xfrm>
            <a:off x="8762206" y="4038600"/>
            <a:ext cx="1981200" cy="19812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4" name="Datumsplatzhalter 3"/>
          <p:cNvSpPr>
            <a:spLocks noGrp="1"/>
          </p:cNvSpPr>
          <p:nvPr>
            <p:ph type="dt" sz="half" idx="10"/>
          </p:nvPr>
        </p:nvSpPr>
        <p:spPr/>
        <p:txBody>
          <a:bodyPr/>
          <a:lstStyle/>
          <a:p>
            <a:fld id="{71C94969-D0E8-43B9-8E67-74C9BF6281E5}" type="datetime2">
              <a:rPr lang="de-DE" smtClean="0"/>
              <a:pPr/>
              <a:t>Freitag, 30. Oktober 2015</a:t>
            </a:fld>
            <a:endParaRPr lang="de-CH"/>
          </a:p>
        </p:txBody>
      </p:sp>
      <p:pic>
        <p:nvPicPr>
          <p:cNvPr id="8" name="Bild 7" descr="IMG_6432.JPG"/>
          <p:cNvPicPr>
            <a:picLocks noChangeAspect="1"/>
          </p:cNvPicPr>
          <p:nvPr/>
        </p:nvPicPr>
        <p:blipFill>
          <a:blip r:embed="rId2"/>
          <a:srcRect t="36232" b="23188"/>
          <a:stretch>
            <a:fillRect/>
          </a:stretch>
        </p:blipFill>
        <p:spPr>
          <a:xfrm>
            <a:off x="989806" y="960782"/>
            <a:ext cx="10322152" cy="3154018"/>
          </a:xfrm>
          <a:prstGeom prst="rect">
            <a:avLst/>
          </a:prstGeom>
          <a:solidFill>
            <a:srgbClr val="C6D76F">
              <a:alpha val="53000"/>
            </a:srgbClr>
          </a:solidFill>
          <a:ln>
            <a:solidFill>
              <a:srgbClr val="AFC737"/>
            </a:solidFill>
          </a:ln>
        </p:spPr>
      </p:pic>
      <p:sp>
        <p:nvSpPr>
          <p:cNvPr id="10" name="Rechteck 9"/>
          <p:cNvSpPr/>
          <p:nvPr/>
        </p:nvSpPr>
        <p:spPr>
          <a:xfrm>
            <a:off x="982638" y="980728"/>
            <a:ext cx="10298906" cy="3162300"/>
          </a:xfrm>
          <a:prstGeom prst="rect">
            <a:avLst/>
          </a:prstGeom>
          <a:solidFill>
            <a:srgbClr val="A7BE34">
              <a:alpha val="28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pic>
        <p:nvPicPr>
          <p:cNvPr id="3" name="Bild 2" descr="Logo_neu.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2206" y="4038600"/>
            <a:ext cx="1914886" cy="1978188"/>
          </a:xfrm>
          <a:prstGeom prst="rect">
            <a:avLst/>
          </a:prstGeom>
        </p:spPr>
      </p:pic>
    </p:spTree>
    <p:extLst>
      <p:ext uri="{BB962C8B-B14F-4D97-AF65-F5344CB8AC3E}">
        <p14:creationId xmlns:p14="http://schemas.microsoft.com/office/powerpoint/2010/main" val="28332788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CH" dirty="0" smtClean="0"/>
              <a:t>AGENDA</a:t>
            </a:r>
            <a:endParaRPr lang="de-CH" dirty="0"/>
          </a:p>
        </p:txBody>
      </p:sp>
      <p:sp>
        <p:nvSpPr>
          <p:cNvPr id="6" name="Inhaltsplatzhalter 5"/>
          <p:cNvSpPr>
            <a:spLocks noGrp="1"/>
          </p:cNvSpPr>
          <p:nvPr>
            <p:ph idx="1"/>
          </p:nvPr>
        </p:nvSpPr>
        <p:spPr>
          <a:xfrm>
            <a:off x="609521" y="1988841"/>
            <a:ext cx="5486479" cy="3528392"/>
          </a:xfrm>
          <a:noFill/>
          <a:ln>
            <a:solidFill>
              <a:srgbClr val="A7BE34"/>
            </a:solidFill>
          </a:ln>
        </p:spPr>
        <p:txBody>
          <a:bodyPr/>
          <a:lstStyle/>
          <a:p>
            <a:pPr marL="342900" indent="-342900">
              <a:buFont typeface="Arial" panose="020B0604020202020204" pitchFamily="34" charset="0"/>
              <a:buChar char="•"/>
            </a:pPr>
            <a:r>
              <a:rPr lang="de-CH" dirty="0" smtClean="0"/>
              <a:t>Kampagne „Mir sind </a:t>
            </a:r>
            <a:r>
              <a:rPr lang="de-CH" dirty="0" err="1" smtClean="0"/>
              <a:t>bsundrig</a:t>
            </a:r>
            <a:r>
              <a:rPr lang="de-CH" dirty="0"/>
              <a:t>!</a:t>
            </a:r>
            <a:r>
              <a:rPr lang="de-CH" dirty="0" smtClean="0"/>
              <a:t>“</a:t>
            </a:r>
          </a:p>
          <a:p>
            <a:pPr marL="342900" indent="-342900">
              <a:buFont typeface="Arial" panose="020B0604020202020204" pitchFamily="34" charset="0"/>
              <a:buChar char="•"/>
            </a:pPr>
            <a:r>
              <a:rPr lang="de-CH" dirty="0" smtClean="0"/>
              <a:t>Grobziele</a:t>
            </a:r>
          </a:p>
          <a:p>
            <a:pPr marL="342900" indent="-342900">
              <a:buFont typeface="Arial" panose="020B0604020202020204" pitchFamily="34" charset="0"/>
              <a:buChar char="•"/>
            </a:pPr>
            <a:r>
              <a:rPr lang="de-CH" dirty="0" smtClean="0"/>
              <a:t>Massnahmen</a:t>
            </a:r>
          </a:p>
          <a:p>
            <a:pPr marL="342900" indent="-342900">
              <a:buFont typeface="Arial" panose="020B0604020202020204" pitchFamily="34" charset="0"/>
              <a:buChar char="•"/>
            </a:pPr>
            <a:r>
              <a:rPr lang="de-CH" dirty="0" smtClean="0"/>
              <a:t>Wirkungen</a:t>
            </a:r>
          </a:p>
          <a:p>
            <a:pPr marL="342900" indent="-342900">
              <a:buFont typeface="Arial" panose="020B0604020202020204" pitchFamily="34" charset="0"/>
              <a:buChar char="•"/>
            </a:pPr>
            <a:r>
              <a:rPr lang="de-CH" dirty="0" smtClean="0"/>
              <a:t>Budget</a:t>
            </a:r>
          </a:p>
          <a:p>
            <a:pPr marL="342900" indent="-342900">
              <a:buFont typeface="Arial" panose="020B0604020202020204" pitchFamily="34" charset="0"/>
              <a:buChar char="•"/>
            </a:pPr>
            <a:endParaRPr lang="de-CH" dirty="0" smtClean="0"/>
          </a:p>
          <a:p>
            <a:endParaRPr lang="de-CH" dirty="0" smtClean="0"/>
          </a:p>
          <a:p>
            <a:endParaRPr lang="de-CH" dirty="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7" name="Inhaltsplatzhalter 6"/>
          <p:cNvSpPr>
            <a:spLocks noGrp="1"/>
          </p:cNvSpPr>
          <p:nvPr>
            <p:ph idx="13"/>
          </p:nvPr>
        </p:nvSpPr>
        <p:spPr/>
        <p:txBody>
          <a:bodyPr/>
          <a:lstStyle/>
          <a:p>
            <a:endParaRPr lang="de-DE" dirty="0"/>
          </a:p>
        </p:txBody>
      </p:sp>
      <p:pic>
        <p:nvPicPr>
          <p:cNvPr id="10" name="Bild 9" descr="IMG_6432.JPG"/>
          <p:cNvPicPr>
            <a:picLocks noChangeAspect="1"/>
          </p:cNvPicPr>
          <p:nvPr/>
        </p:nvPicPr>
        <p:blipFill rotWithShape="1">
          <a:blip r:embed="rId2"/>
          <a:srcRect l="1215" t="1150" b="6409"/>
          <a:stretch/>
        </p:blipFill>
        <p:spPr>
          <a:xfrm>
            <a:off x="6095206" y="1988840"/>
            <a:ext cx="5010439" cy="3530488"/>
          </a:xfrm>
          <a:prstGeom prst="rect">
            <a:avLst/>
          </a:prstGeom>
          <a:solidFill>
            <a:srgbClr val="C6D76F">
              <a:alpha val="53000"/>
            </a:srgbClr>
          </a:solidFill>
          <a:ln>
            <a:solidFill>
              <a:srgbClr val="AFC737"/>
            </a:solidFill>
          </a:ln>
        </p:spPr>
      </p:pic>
    </p:spTree>
    <p:extLst>
      <p:ext uri="{BB962C8B-B14F-4D97-AF65-F5344CB8AC3E}">
        <p14:creationId xmlns:p14="http://schemas.microsoft.com/office/powerpoint/2010/main" val="33243223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nhaltsplatzhalter 5" descr="IMG_6421.JPG"/>
          <p:cNvPicPr>
            <a:picLocks noGrp="1" noChangeAspect="1"/>
          </p:cNvPicPr>
          <p:nvPr>
            <p:ph idx="13"/>
          </p:nvPr>
        </p:nvPicPr>
        <p:blipFill rotWithShape="1">
          <a:blip r:embed="rId2"/>
          <a:srcRect l="1424" r="1826"/>
          <a:stretch/>
        </p:blipFill>
        <p:spPr>
          <a:xfrm>
            <a:off x="7369124" y="2255093"/>
            <a:ext cx="4264684" cy="3307507"/>
          </a:xfrm>
          <a:ln w="3175">
            <a:solidFill>
              <a:schemeClr val="tx1"/>
            </a:solidFill>
          </a:ln>
        </p:spPr>
      </p:pic>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8" name="Inhaltsplatzhalter 7"/>
          <p:cNvSpPr>
            <a:spLocks noGrp="1"/>
          </p:cNvSpPr>
          <p:nvPr>
            <p:ph sz="quarter" idx="14"/>
          </p:nvPr>
        </p:nvSpPr>
        <p:spPr>
          <a:xfrm>
            <a:off x="4295006" y="260648"/>
            <a:ext cx="4320480" cy="432047"/>
          </a:xfrm>
        </p:spPr>
        <p:txBody>
          <a:bodyPr/>
          <a:lstStyle/>
          <a:p>
            <a:r>
              <a:rPr lang="de-CH" dirty="0" smtClean="0"/>
              <a:t>IDENTIFIKATION / Kampagne „Mir sind </a:t>
            </a:r>
            <a:r>
              <a:rPr lang="de-CH" dirty="0" err="1" smtClean="0"/>
              <a:t>bsundrig</a:t>
            </a:r>
            <a:r>
              <a:rPr lang="de-CH" dirty="0" smtClean="0"/>
              <a:t>!“</a:t>
            </a:r>
            <a:endParaRPr lang="de-CH" dirty="0"/>
          </a:p>
        </p:txBody>
      </p:sp>
      <p:sp>
        <p:nvSpPr>
          <p:cNvPr id="9" name="Titel 4"/>
          <p:cNvSpPr>
            <a:spLocks noGrp="1"/>
          </p:cNvSpPr>
          <p:nvPr>
            <p:ph type="title"/>
          </p:nvPr>
        </p:nvSpPr>
        <p:spPr>
          <a:xfrm>
            <a:off x="609521" y="692696"/>
            <a:ext cx="5485686" cy="1143000"/>
          </a:xfrm>
        </p:spPr>
        <p:txBody>
          <a:bodyPr/>
          <a:lstStyle/>
          <a:p>
            <a:r>
              <a:rPr lang="de-CH" dirty="0" smtClean="0"/>
              <a:t>WIESO „Mir sind </a:t>
            </a:r>
            <a:r>
              <a:rPr lang="de-CH" dirty="0" err="1" smtClean="0"/>
              <a:t>bsundrig</a:t>
            </a:r>
            <a:r>
              <a:rPr lang="de-CH" dirty="0"/>
              <a:t>!</a:t>
            </a:r>
            <a:r>
              <a:rPr lang="de-CH" dirty="0" smtClean="0"/>
              <a:t>“ ?</a:t>
            </a:r>
            <a:endParaRPr lang="de-CH" dirty="0"/>
          </a:p>
        </p:txBody>
      </p:sp>
      <p:sp>
        <p:nvSpPr>
          <p:cNvPr id="2" name="Inhaltsplatzhalter 1"/>
          <p:cNvSpPr>
            <a:spLocks noGrp="1"/>
          </p:cNvSpPr>
          <p:nvPr>
            <p:ph idx="13"/>
          </p:nvPr>
        </p:nvSpPr>
        <p:spPr/>
        <p:txBody>
          <a:bodyPr/>
          <a:lstStyle/>
          <a:p>
            <a:endParaRPr lang="de-DE" dirty="0"/>
          </a:p>
        </p:txBody>
      </p:sp>
      <p:pic>
        <p:nvPicPr>
          <p:cNvPr id="10" name="Bild 9" descr="IMG_6443.JPG"/>
          <p:cNvPicPr>
            <a:picLocks noChangeAspect="1"/>
          </p:cNvPicPr>
          <p:nvPr/>
        </p:nvPicPr>
        <p:blipFill>
          <a:blip r:embed="rId3"/>
          <a:stretch>
            <a:fillRect/>
          </a:stretch>
        </p:blipFill>
        <p:spPr>
          <a:xfrm>
            <a:off x="3377406" y="2819400"/>
            <a:ext cx="4546600" cy="3409950"/>
          </a:xfrm>
          <a:prstGeom prst="rect">
            <a:avLst/>
          </a:prstGeom>
          <a:ln w="3175">
            <a:solidFill>
              <a:schemeClr val="tx1"/>
            </a:solidFill>
          </a:ln>
        </p:spPr>
      </p:pic>
      <p:pic>
        <p:nvPicPr>
          <p:cNvPr id="7" name="Bild 6" descr="foto_homepage2"/>
          <p:cNvPicPr>
            <a:picLocks noChangeAspect="1"/>
          </p:cNvPicPr>
          <p:nvPr/>
        </p:nvPicPr>
        <p:blipFill>
          <a:blip r:embed="rId4"/>
          <a:srcRect r="5901" b="5901"/>
          <a:stretch>
            <a:fillRect/>
          </a:stretch>
        </p:blipFill>
        <p:spPr>
          <a:xfrm>
            <a:off x="685006" y="1828800"/>
            <a:ext cx="4419600" cy="2958185"/>
          </a:xfrm>
          <a:prstGeom prst="rect">
            <a:avLst/>
          </a:prstGeom>
          <a:ln w="3175">
            <a:solidFill>
              <a:schemeClr val="tx1"/>
            </a:solidFill>
          </a:ln>
        </p:spPr>
      </p:pic>
    </p:spTree>
    <p:extLst>
      <p:ext uri="{BB962C8B-B14F-4D97-AF65-F5344CB8AC3E}">
        <p14:creationId xmlns:p14="http://schemas.microsoft.com/office/powerpoint/2010/main" val="5173580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dirty="0"/>
          </a:p>
        </p:txBody>
      </p:sp>
      <p:sp>
        <p:nvSpPr>
          <p:cNvPr id="8" name="Inhaltsplatzhalter 7"/>
          <p:cNvSpPr>
            <a:spLocks noGrp="1"/>
          </p:cNvSpPr>
          <p:nvPr>
            <p:ph sz="quarter" idx="14"/>
          </p:nvPr>
        </p:nvSpPr>
        <p:spPr>
          <a:xfrm>
            <a:off x="4295006" y="260648"/>
            <a:ext cx="4320480" cy="432047"/>
          </a:xfrm>
        </p:spPr>
        <p:txBody>
          <a:bodyPr/>
          <a:lstStyle/>
          <a:p>
            <a:r>
              <a:rPr lang="de-CH" dirty="0"/>
              <a:t>IDENTIFIKATION/ Kampagne „Mir sind </a:t>
            </a:r>
            <a:r>
              <a:rPr lang="de-CH" dirty="0" err="1"/>
              <a:t>bsundrig</a:t>
            </a:r>
            <a:r>
              <a:rPr lang="de-CH" dirty="0"/>
              <a:t>!“</a:t>
            </a:r>
          </a:p>
        </p:txBody>
      </p:sp>
      <p:sp>
        <p:nvSpPr>
          <p:cNvPr id="9" name="Titel 4"/>
          <p:cNvSpPr>
            <a:spLocks noGrp="1"/>
          </p:cNvSpPr>
          <p:nvPr>
            <p:ph type="title"/>
          </p:nvPr>
        </p:nvSpPr>
        <p:spPr>
          <a:xfrm>
            <a:off x="609520" y="692696"/>
            <a:ext cx="10286285" cy="1143000"/>
          </a:xfrm>
        </p:spPr>
        <p:txBody>
          <a:bodyPr/>
          <a:lstStyle/>
          <a:p>
            <a:r>
              <a:rPr lang="de-CH" dirty="0" smtClean="0"/>
              <a:t>WEIL...</a:t>
            </a:r>
            <a:endParaRPr lang="de-CH" dirty="0"/>
          </a:p>
        </p:txBody>
      </p:sp>
      <p:sp>
        <p:nvSpPr>
          <p:cNvPr id="10" name="Rechteck 9"/>
          <p:cNvSpPr/>
          <p:nvPr/>
        </p:nvSpPr>
        <p:spPr>
          <a:xfrm>
            <a:off x="622598" y="1916832"/>
            <a:ext cx="11089232" cy="3539430"/>
          </a:xfrm>
          <a:prstGeom prst="rect">
            <a:avLst/>
          </a:prstGeom>
        </p:spPr>
        <p:txBody>
          <a:bodyPr wrap="square">
            <a:spAutoFit/>
          </a:bodyPr>
          <a:lstStyle/>
          <a:p>
            <a:r>
              <a:rPr lang="de-CH" sz="3200" i="1" dirty="0"/>
              <a:t>Wir sind es gewohnt zu fragen: Was macht eine Stadt aus? Was ist das Besondere an ihr? Lassen Sie uns doch einmal anders fragen: Wer macht die Stadt aus? Wer eigentlich prägt das „Fluidum“ einer Stadt, ihren „Charakter“? Wer ist ihr Gedächtnis, wer überträgt Erfahrungen, Selbstbilder und alltägliche Verhaltensweisen? Wer also ist „die Stadt“ – wenn nicht wir? (Selle, 2013)</a:t>
            </a:r>
            <a:endParaRPr lang="de-CH" sz="3200" dirty="0"/>
          </a:p>
        </p:txBody>
      </p:sp>
    </p:spTree>
    <p:extLst>
      <p:ext uri="{BB962C8B-B14F-4D97-AF65-F5344CB8AC3E}">
        <p14:creationId xmlns:p14="http://schemas.microsoft.com/office/powerpoint/2010/main" val="5173580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609520" y="692696"/>
            <a:ext cx="5989741" cy="1143000"/>
          </a:xfrm>
        </p:spPr>
        <p:txBody>
          <a:bodyPr/>
          <a:lstStyle/>
          <a:p>
            <a:r>
              <a:rPr lang="de-CH" dirty="0" err="1" smtClean="0"/>
              <a:t>KAMPAGNE„Mir</a:t>
            </a:r>
            <a:r>
              <a:rPr lang="de-CH" dirty="0" smtClean="0"/>
              <a:t> sind </a:t>
            </a:r>
            <a:r>
              <a:rPr lang="de-CH" dirty="0" err="1" smtClean="0"/>
              <a:t>bsundrig</a:t>
            </a:r>
            <a:r>
              <a:rPr lang="de-CH" dirty="0"/>
              <a:t>!</a:t>
            </a:r>
            <a:r>
              <a:rPr lang="de-CH" dirty="0" smtClean="0"/>
              <a:t>“</a:t>
            </a:r>
            <a:endParaRPr lang="de-CH" dirty="0"/>
          </a:p>
        </p:txBody>
      </p:sp>
      <p:sp>
        <p:nvSpPr>
          <p:cNvPr id="6" name="Inhaltsplatzhalter 5"/>
          <p:cNvSpPr>
            <a:spLocks noGrp="1"/>
          </p:cNvSpPr>
          <p:nvPr>
            <p:ph idx="1"/>
          </p:nvPr>
        </p:nvSpPr>
        <p:spPr>
          <a:xfrm>
            <a:off x="609521" y="1988840"/>
            <a:ext cx="6857285" cy="3993307"/>
          </a:xfrm>
        </p:spPr>
        <p:txBody>
          <a:bodyPr>
            <a:normAutofit/>
          </a:bodyPr>
          <a:lstStyle/>
          <a:p>
            <a:r>
              <a:rPr lang="de-CH" b="1" dirty="0" smtClean="0"/>
              <a:t>Identifikation auf mehreren Ebenen:</a:t>
            </a:r>
          </a:p>
          <a:p>
            <a:pPr lvl="1">
              <a:buFont typeface="Arial"/>
              <a:buChar char="•"/>
            </a:pPr>
            <a:r>
              <a:rPr lang="de-CH" dirty="0" smtClean="0"/>
              <a:t>Mit den Seeanlagen</a:t>
            </a:r>
          </a:p>
          <a:p>
            <a:pPr lvl="1">
              <a:buFont typeface="Arial"/>
              <a:buChar char="•"/>
            </a:pPr>
            <a:r>
              <a:rPr lang="de-CH" dirty="0" smtClean="0"/>
              <a:t>Mit anderen Nutzern</a:t>
            </a:r>
          </a:p>
          <a:p>
            <a:pPr lvl="1">
              <a:buFont typeface="Arial"/>
              <a:buChar char="•"/>
            </a:pPr>
            <a:r>
              <a:rPr lang="de-CH" dirty="0" smtClean="0"/>
              <a:t>Mit sich selbst</a:t>
            </a:r>
          </a:p>
          <a:p>
            <a:pPr lvl="1">
              <a:buNone/>
            </a:pPr>
            <a:endParaRPr lang="de-CH" dirty="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7" name="Datumsplatzhalter 3"/>
          <p:cNvSpPr txBox="1">
            <a:spLocks/>
          </p:cNvSpPr>
          <p:nvPr/>
        </p:nvSpPr>
        <p:spPr>
          <a:xfrm>
            <a:off x="7390606" y="5867400"/>
            <a:ext cx="2844430" cy="365125"/>
          </a:xfrm>
          <a:prstGeom prst="rect">
            <a:avLst/>
          </a:prstGeom>
        </p:spPr>
        <p:txBody>
          <a:bodyPr vert="horz" lIns="91440" tIns="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smtClean="0">
                <a:ln>
                  <a:noFill/>
                </a:ln>
                <a:solidFill>
                  <a:schemeClr val="tx1">
                    <a:tint val="75000"/>
                  </a:schemeClr>
                </a:solidFill>
                <a:effectLst/>
                <a:uLnTx/>
                <a:uFillTx/>
                <a:latin typeface="+mn-lt"/>
                <a:ea typeface="+mn-ea"/>
                <a:cs typeface="+mn-cs"/>
              </a:rPr>
              <a:t>Logo:</a:t>
            </a:r>
            <a:r>
              <a:rPr kumimoji="0" lang="de-DE" sz="1200" b="0" i="0" u="none" strike="noStrike" kern="1200" cap="none" spc="0" normalizeH="0" noProof="0" dirty="0" smtClean="0">
                <a:ln>
                  <a:noFill/>
                </a:ln>
                <a:solidFill>
                  <a:schemeClr val="tx1">
                    <a:tint val="75000"/>
                  </a:schemeClr>
                </a:solidFill>
                <a:effectLst/>
                <a:uLnTx/>
                <a:uFillTx/>
                <a:latin typeface="+mn-lt"/>
                <a:ea typeface="+mn-ea"/>
                <a:cs typeface="+mn-cs"/>
              </a:rPr>
              <a:t> Lisa Pfister</a:t>
            </a:r>
            <a:endParaRPr kumimoji="0" lang="de-CH"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9" name="Inhaltsplatzhalter 7" descr="Logo_neu.png"/>
          <p:cNvPicPr>
            <a:picLocks noChangeAspect="1"/>
          </p:cNvPicPr>
          <p:nvPr/>
        </p:nvPicPr>
        <p:blipFill rotWithShape="1">
          <a:blip r:embed="rId2" cstate="print">
            <a:extLst>
              <a:ext uri="{28A0092B-C50C-407E-A947-70E740481C1C}">
                <a14:useLocalDpi xmlns:a14="http://schemas.microsoft.com/office/drawing/2010/main" val="0"/>
              </a:ext>
            </a:extLst>
          </a:blip>
          <a:srcRect t="399" b="2088"/>
          <a:stretch/>
        </p:blipFill>
        <p:spPr>
          <a:xfrm>
            <a:off x="6383238" y="1090389"/>
            <a:ext cx="4681313" cy="4714875"/>
          </a:xfrm>
          <a:prstGeom prst="rect">
            <a:avLst/>
          </a:prstGeom>
        </p:spPr>
      </p:pic>
      <p:sp>
        <p:nvSpPr>
          <p:cNvPr id="3" name="Inhaltsplatzhalter 2"/>
          <p:cNvSpPr>
            <a:spLocks noGrp="1"/>
          </p:cNvSpPr>
          <p:nvPr>
            <p:ph sz="quarter" idx="14"/>
          </p:nvPr>
        </p:nvSpPr>
        <p:spPr>
          <a:xfrm>
            <a:off x="4006974" y="260921"/>
            <a:ext cx="4608512" cy="359767"/>
          </a:xfrm>
        </p:spPr>
        <p:txBody>
          <a:bodyPr/>
          <a:lstStyle/>
          <a:p>
            <a:r>
              <a:rPr lang="de-CH" dirty="0" smtClean="0"/>
              <a:t>IDENTIFIKATION / </a:t>
            </a:r>
            <a:r>
              <a:rPr lang="de-CH" dirty="0"/>
              <a:t>Kampagne „Mir sind </a:t>
            </a:r>
            <a:r>
              <a:rPr lang="de-CH" dirty="0" err="1"/>
              <a:t>bsundrig</a:t>
            </a:r>
            <a:r>
              <a:rPr lang="de-CH" dirty="0"/>
              <a:t>!“</a:t>
            </a:r>
          </a:p>
          <a:p>
            <a:endParaRPr lang="de-DE" dirty="0"/>
          </a:p>
        </p:txBody>
      </p:sp>
    </p:spTree>
    <p:extLst>
      <p:ext uri="{BB962C8B-B14F-4D97-AF65-F5344CB8AC3E}">
        <p14:creationId xmlns:p14="http://schemas.microsoft.com/office/powerpoint/2010/main" val="5173580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CH" dirty="0" smtClean="0"/>
              <a:t>GROBZIELE</a:t>
            </a:r>
            <a:endParaRPr lang="de-CH" dirty="0"/>
          </a:p>
        </p:txBody>
      </p:sp>
      <p:sp>
        <p:nvSpPr>
          <p:cNvPr id="7" name="Inhaltsplatzhalter 6"/>
          <p:cNvSpPr>
            <a:spLocks noGrp="1"/>
          </p:cNvSpPr>
          <p:nvPr>
            <p:ph sz="half" idx="2"/>
          </p:nvPr>
        </p:nvSpPr>
        <p:spPr>
          <a:xfrm>
            <a:off x="609521" y="1988841"/>
            <a:ext cx="5386216" cy="3528392"/>
          </a:xfrm>
          <a:ln w="9525"/>
        </p:spPr>
        <p:txBody>
          <a:bodyPr/>
          <a:lstStyle/>
          <a:p>
            <a:endParaRPr lang="de-CH" dirty="0" smtClean="0"/>
          </a:p>
          <a:p>
            <a:pPr marL="342900" indent="-342900">
              <a:buFont typeface="Arial" panose="020B0604020202020204" pitchFamily="34" charset="0"/>
              <a:buChar char="•"/>
            </a:pPr>
            <a:r>
              <a:rPr lang="de-CH" dirty="0" smtClean="0"/>
              <a:t>Stärkung der Identifikation</a:t>
            </a:r>
          </a:p>
          <a:p>
            <a:pPr marL="342900" indent="-342900">
              <a:buFont typeface="Arial" panose="020B0604020202020204" pitchFamily="34" charset="0"/>
              <a:buChar char="•"/>
            </a:pPr>
            <a:r>
              <a:rPr lang="de-CH" dirty="0" smtClean="0"/>
              <a:t>Stärkung des „Wir-Gefühls“</a:t>
            </a:r>
          </a:p>
          <a:p>
            <a:pPr marL="342900" indent="-342900">
              <a:buFont typeface="Arial" panose="020B0604020202020204" pitchFamily="34" charset="0"/>
              <a:buChar char="•"/>
            </a:pPr>
            <a:r>
              <a:rPr lang="de-CH" dirty="0" smtClean="0"/>
              <a:t>Integration von Jugendlichen </a:t>
            </a:r>
          </a:p>
          <a:p>
            <a:pPr marL="342900" indent="-342900">
              <a:buFont typeface="Arial" panose="020B0604020202020204" pitchFamily="34" charset="0"/>
              <a:buChar char="•"/>
            </a:pPr>
            <a:r>
              <a:rPr lang="de-CH" dirty="0" smtClean="0"/>
              <a:t>Besonderheit der Seeanlagen hervorheben</a:t>
            </a:r>
          </a:p>
          <a:p>
            <a:pPr marL="342900" indent="-342900"/>
            <a:endParaRPr lang="de-CH" dirty="0" smtClean="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11" name="Inhaltsplatzhalter 10"/>
          <p:cNvSpPr>
            <a:spLocks noGrp="1"/>
          </p:cNvSpPr>
          <p:nvPr>
            <p:ph sz="quarter" idx="14"/>
          </p:nvPr>
        </p:nvSpPr>
        <p:spPr>
          <a:xfrm>
            <a:off x="3862958" y="260921"/>
            <a:ext cx="4608512" cy="359767"/>
          </a:xfrm>
        </p:spPr>
        <p:txBody>
          <a:bodyPr/>
          <a:lstStyle/>
          <a:p>
            <a:r>
              <a:rPr lang="de-CH" dirty="0" smtClean="0"/>
              <a:t>IDENTIFIKATION/ Mir </a:t>
            </a:r>
            <a:r>
              <a:rPr lang="de-CH" dirty="0"/>
              <a:t>sind </a:t>
            </a:r>
            <a:r>
              <a:rPr lang="de-CH" dirty="0" err="1"/>
              <a:t>bsundrig</a:t>
            </a:r>
            <a:r>
              <a:rPr lang="de-CH" dirty="0" smtClean="0"/>
              <a:t>! / Grobziele</a:t>
            </a:r>
            <a:endParaRPr lang="de-CH" dirty="0"/>
          </a:p>
        </p:txBody>
      </p:sp>
      <p:pic>
        <p:nvPicPr>
          <p:cNvPr id="2" name="Grafik 1"/>
          <p:cNvPicPr>
            <a:picLocks noChangeAspect="1"/>
          </p:cNvPicPr>
          <p:nvPr/>
        </p:nvPicPr>
        <p:blipFill rotWithShape="1">
          <a:blip r:embed="rId2" cstate="print">
            <a:extLst>
              <a:ext uri="{28A0092B-C50C-407E-A947-70E740481C1C}">
                <a14:useLocalDpi xmlns:a14="http://schemas.microsoft.com/office/drawing/2010/main" val="0"/>
              </a:ext>
            </a:extLst>
          </a:blip>
          <a:srcRect t="1470" b="2033"/>
          <a:stretch/>
        </p:blipFill>
        <p:spPr>
          <a:xfrm>
            <a:off x="6383237" y="1988840"/>
            <a:ext cx="4875297" cy="3528392"/>
          </a:xfrm>
          <a:prstGeom prst="rect">
            <a:avLst/>
          </a:prstGeom>
          <a:ln w="3175">
            <a:solidFill>
              <a:schemeClr val="tx1"/>
            </a:solidFill>
          </a:ln>
        </p:spPr>
      </p:pic>
      <p:sp>
        <p:nvSpPr>
          <p:cNvPr id="8" name="Datumsplatzhalter 3"/>
          <p:cNvSpPr txBox="1">
            <a:spLocks/>
          </p:cNvSpPr>
          <p:nvPr/>
        </p:nvSpPr>
        <p:spPr>
          <a:xfrm>
            <a:off x="6365916" y="5464346"/>
            <a:ext cx="2844430" cy="365125"/>
          </a:xfrm>
          <a:prstGeom prst="rect">
            <a:avLst/>
          </a:prstGeom>
        </p:spPr>
        <p:txBody>
          <a:bodyPr vert="horz" lIns="91440" tIns="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smtClean="0">
                <a:ln>
                  <a:noFill/>
                </a:ln>
                <a:solidFill>
                  <a:schemeClr val="tx1">
                    <a:tint val="75000"/>
                  </a:schemeClr>
                </a:solidFill>
                <a:effectLst/>
                <a:uLnTx/>
                <a:uFillTx/>
                <a:latin typeface="+mn-lt"/>
                <a:ea typeface="+mn-ea"/>
                <a:cs typeface="+mn-cs"/>
              </a:rPr>
              <a:t>Foto:</a:t>
            </a:r>
            <a:r>
              <a:rPr kumimoji="0" lang="de-DE" sz="1200" b="0" i="0" u="none" strike="noStrike" kern="1200" cap="none" spc="0" normalizeH="0" noProof="0" dirty="0" smtClean="0">
                <a:ln>
                  <a:noFill/>
                </a:ln>
                <a:solidFill>
                  <a:schemeClr val="tx1">
                    <a:tint val="75000"/>
                  </a:schemeClr>
                </a:solidFill>
                <a:effectLst/>
                <a:uLnTx/>
                <a:uFillTx/>
                <a:latin typeface="+mn-lt"/>
                <a:ea typeface="+mn-ea"/>
                <a:cs typeface="+mn-cs"/>
              </a:rPr>
              <a:t> </a:t>
            </a:r>
            <a:r>
              <a:rPr kumimoji="0" lang="de-DE" sz="1200" b="0" i="0" u="none" strike="noStrike" kern="1200" cap="none" spc="0" normalizeH="0" noProof="0" dirty="0" err="1" smtClean="0">
                <a:ln>
                  <a:noFill/>
                </a:ln>
                <a:solidFill>
                  <a:schemeClr val="tx1">
                    <a:tint val="75000"/>
                  </a:schemeClr>
                </a:solidFill>
                <a:effectLst/>
                <a:uLnTx/>
                <a:uFillTx/>
                <a:latin typeface="+mn-lt"/>
                <a:ea typeface="+mn-ea"/>
                <a:cs typeface="+mn-cs"/>
              </a:rPr>
              <a:t>colourbox</a:t>
            </a:r>
            <a:endParaRPr kumimoji="0" lang="de-CH"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21203515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CH" dirty="0" smtClean="0"/>
              <a:t>MASSNAHMEN</a:t>
            </a:r>
            <a:endParaRPr lang="de-CH" dirty="0"/>
          </a:p>
        </p:txBody>
      </p:sp>
      <p:sp>
        <p:nvSpPr>
          <p:cNvPr id="6" name="Inhaltsplatzhalter 5"/>
          <p:cNvSpPr>
            <a:spLocks noGrp="1"/>
          </p:cNvSpPr>
          <p:nvPr>
            <p:ph idx="1"/>
          </p:nvPr>
        </p:nvSpPr>
        <p:spPr>
          <a:xfrm>
            <a:off x="609521" y="1988840"/>
            <a:ext cx="5561885" cy="3993307"/>
          </a:xfrm>
        </p:spPr>
        <p:txBody>
          <a:bodyPr/>
          <a:lstStyle/>
          <a:p>
            <a:pPr lvl="1">
              <a:buFont typeface="Arial"/>
              <a:buChar char="•"/>
            </a:pPr>
            <a:r>
              <a:rPr lang="de-CH" dirty="0" smtClean="0"/>
              <a:t>Buvette (mobile Bar)</a:t>
            </a:r>
          </a:p>
          <a:p>
            <a:pPr lvl="1">
              <a:buNone/>
            </a:pPr>
            <a:endParaRPr lang="de-CH" dirty="0" smtClean="0"/>
          </a:p>
          <a:p>
            <a:pPr lvl="1">
              <a:buFont typeface="Arial"/>
              <a:buChar char="•"/>
            </a:pPr>
            <a:r>
              <a:rPr lang="de-CH" dirty="0" smtClean="0"/>
              <a:t>Fotowand</a:t>
            </a:r>
          </a:p>
          <a:p>
            <a:pPr lvl="2">
              <a:buFont typeface="Arial"/>
              <a:buChar char="•"/>
            </a:pPr>
            <a:r>
              <a:rPr lang="de-CH" dirty="0" smtClean="0"/>
              <a:t>Postkarten</a:t>
            </a:r>
          </a:p>
          <a:p>
            <a:endParaRPr lang="de-CH" dirty="0" smtClean="0"/>
          </a:p>
          <a:p>
            <a:pPr lvl="1">
              <a:buFont typeface="Arial"/>
              <a:buChar char="•"/>
            </a:pPr>
            <a:r>
              <a:rPr lang="de-CH" dirty="0" err="1" smtClean="0"/>
              <a:t>Seebuech</a:t>
            </a:r>
            <a:endParaRPr lang="de-CH" dirty="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9" name="Inhaltsplatzhalter 6"/>
          <p:cNvSpPr>
            <a:spLocks noGrp="1"/>
          </p:cNvSpPr>
          <p:nvPr>
            <p:ph idx="13"/>
          </p:nvPr>
        </p:nvSpPr>
        <p:spPr>
          <a:xfrm>
            <a:off x="6095206" y="1988841"/>
            <a:ext cx="5486479" cy="3528392"/>
          </a:xfrm>
        </p:spPr>
        <p:txBody>
          <a:bodyPr/>
          <a:lstStyle/>
          <a:p>
            <a:r>
              <a:rPr lang="de-CH" dirty="0" smtClean="0"/>
              <a:t>Platzhalter für Bilder / Grafiken</a:t>
            </a:r>
            <a:endParaRPr lang="de-CH" dirty="0"/>
          </a:p>
        </p:txBody>
      </p:sp>
      <p:pic>
        <p:nvPicPr>
          <p:cNvPr id="2" name="Grafik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63158" y="2060849"/>
            <a:ext cx="5482439" cy="3654151"/>
          </a:xfrm>
          <a:prstGeom prst="rect">
            <a:avLst/>
          </a:prstGeom>
          <a:ln w="3175">
            <a:solidFill>
              <a:schemeClr val="tx1"/>
            </a:solidFill>
          </a:ln>
        </p:spPr>
      </p:pic>
      <p:sp>
        <p:nvSpPr>
          <p:cNvPr id="11" name="Datumsplatzhalter 3"/>
          <p:cNvSpPr txBox="1">
            <a:spLocks/>
          </p:cNvSpPr>
          <p:nvPr/>
        </p:nvSpPr>
        <p:spPr>
          <a:xfrm>
            <a:off x="5600700" y="5629275"/>
            <a:ext cx="2844430" cy="365125"/>
          </a:xfrm>
          <a:prstGeom prst="rect">
            <a:avLst/>
          </a:prstGeom>
        </p:spPr>
        <p:txBody>
          <a:bodyPr vert="horz" lIns="91440" tIns="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smtClean="0">
                <a:ln>
                  <a:noFill/>
                </a:ln>
                <a:solidFill>
                  <a:schemeClr val="tx1">
                    <a:tint val="75000"/>
                  </a:schemeClr>
                </a:solidFill>
                <a:effectLst/>
                <a:uLnTx/>
                <a:uFillTx/>
                <a:latin typeface="+mn-lt"/>
                <a:ea typeface="+mn-ea"/>
                <a:cs typeface="+mn-cs"/>
              </a:rPr>
              <a:t>Foto:</a:t>
            </a:r>
            <a:r>
              <a:rPr kumimoji="0" lang="de-DE" sz="1200" b="0" i="0" u="none" strike="noStrike" kern="1200" cap="none" spc="0" normalizeH="0" noProof="0" dirty="0" smtClean="0">
                <a:ln>
                  <a:noFill/>
                </a:ln>
                <a:solidFill>
                  <a:schemeClr val="tx1">
                    <a:tint val="75000"/>
                  </a:schemeClr>
                </a:solidFill>
                <a:effectLst/>
                <a:uLnTx/>
                <a:uFillTx/>
                <a:latin typeface="+mn-lt"/>
                <a:ea typeface="+mn-ea"/>
                <a:cs typeface="+mn-cs"/>
              </a:rPr>
              <a:t> </a:t>
            </a:r>
            <a:r>
              <a:rPr kumimoji="0" lang="de-DE" sz="1200" b="0" i="0" u="none" strike="noStrike" kern="1200" cap="none" spc="0" normalizeH="0" noProof="0" dirty="0" err="1" smtClean="0">
                <a:ln>
                  <a:noFill/>
                </a:ln>
                <a:solidFill>
                  <a:schemeClr val="tx1">
                    <a:tint val="75000"/>
                  </a:schemeClr>
                </a:solidFill>
                <a:effectLst/>
                <a:uLnTx/>
                <a:uFillTx/>
                <a:latin typeface="+mn-lt"/>
                <a:ea typeface="+mn-ea"/>
                <a:cs typeface="+mn-cs"/>
              </a:rPr>
              <a:t>colourbox</a:t>
            </a:r>
            <a:endParaRPr kumimoji="0" lang="de-CH"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12" name="Inhaltsplatzhalter 10"/>
          <p:cNvSpPr>
            <a:spLocks noGrp="1"/>
          </p:cNvSpPr>
          <p:nvPr>
            <p:ph sz="quarter" idx="14"/>
          </p:nvPr>
        </p:nvSpPr>
        <p:spPr>
          <a:xfrm>
            <a:off x="3862958" y="260921"/>
            <a:ext cx="4608512" cy="359767"/>
          </a:xfrm>
        </p:spPr>
        <p:txBody>
          <a:bodyPr/>
          <a:lstStyle/>
          <a:p>
            <a:r>
              <a:rPr lang="de-CH" dirty="0" smtClean="0"/>
              <a:t>IDENTIFIKATION/ Mir </a:t>
            </a:r>
            <a:r>
              <a:rPr lang="de-CH" dirty="0"/>
              <a:t>sind </a:t>
            </a:r>
            <a:r>
              <a:rPr lang="de-CH" dirty="0" err="1"/>
              <a:t>bsundrig</a:t>
            </a:r>
            <a:r>
              <a:rPr lang="de-CH" dirty="0" smtClean="0"/>
              <a:t>! / Massnahmen</a:t>
            </a:r>
            <a:endParaRPr lang="de-CH" dirty="0"/>
          </a:p>
        </p:txBody>
      </p:sp>
    </p:spTree>
    <p:extLst>
      <p:ext uri="{BB962C8B-B14F-4D97-AF65-F5344CB8AC3E}">
        <p14:creationId xmlns:p14="http://schemas.microsoft.com/office/powerpoint/2010/main" val="27671744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CH" dirty="0" smtClean="0"/>
              <a:t>PROGRAMM</a:t>
            </a:r>
            <a:endParaRPr lang="de-CH" dirty="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122" t="47238" r="67597" b="22000"/>
          <a:stretch/>
        </p:blipFill>
        <p:spPr bwMode="auto">
          <a:xfrm>
            <a:off x="2422798" y="2132856"/>
            <a:ext cx="7915275" cy="3076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63753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CH" dirty="0" smtClean="0"/>
              <a:t>BUVETTE</a:t>
            </a:r>
            <a:endParaRPr lang="de-CH" dirty="0"/>
          </a:p>
        </p:txBody>
      </p:sp>
      <p:sp>
        <p:nvSpPr>
          <p:cNvPr id="6" name="Inhaltsplatzhalter 5"/>
          <p:cNvSpPr>
            <a:spLocks noGrp="1"/>
          </p:cNvSpPr>
          <p:nvPr>
            <p:ph idx="1"/>
          </p:nvPr>
        </p:nvSpPr>
        <p:spPr>
          <a:xfrm>
            <a:off x="609521" y="1988840"/>
            <a:ext cx="5561885" cy="3993307"/>
          </a:xfrm>
        </p:spPr>
        <p:txBody>
          <a:bodyPr>
            <a:noAutofit/>
          </a:bodyPr>
          <a:lstStyle/>
          <a:p>
            <a:pPr lvl="1">
              <a:buFont typeface="Arial"/>
              <a:buChar char="•"/>
            </a:pPr>
            <a:r>
              <a:rPr lang="de-CH" dirty="0" smtClean="0"/>
              <a:t>Mobile Bar, flexibel einsetzbar</a:t>
            </a:r>
          </a:p>
          <a:p>
            <a:pPr lvl="1">
              <a:buFont typeface="Arial"/>
              <a:buChar char="•"/>
            </a:pPr>
            <a:r>
              <a:rPr lang="de-CH" dirty="0" smtClean="0"/>
              <a:t>An Sommerwochenenden bei Bedarf</a:t>
            </a:r>
          </a:p>
          <a:p>
            <a:pPr lvl="1">
              <a:buFont typeface="Arial"/>
              <a:buChar char="•"/>
            </a:pPr>
            <a:r>
              <a:rPr lang="de-CH" dirty="0" smtClean="0"/>
              <a:t>Jugendliche und Junge Erwachsene</a:t>
            </a:r>
          </a:p>
          <a:p>
            <a:pPr lvl="1">
              <a:buFont typeface="Arial"/>
              <a:buChar char="•"/>
            </a:pPr>
            <a:r>
              <a:rPr lang="de-CH" dirty="0" smtClean="0"/>
              <a:t>Verweilende</a:t>
            </a:r>
          </a:p>
          <a:p>
            <a:pPr lvl="1" indent="0">
              <a:buNone/>
            </a:pPr>
            <a:endParaRPr lang="de-CH" dirty="0" smtClean="0"/>
          </a:p>
          <a:p>
            <a:pPr marL="342900" indent="-342900">
              <a:buFont typeface="Wingdings" charset="2"/>
              <a:buChar char="ü"/>
            </a:pPr>
            <a:r>
              <a:rPr lang="de-CH" dirty="0" smtClean="0"/>
              <a:t>Vorbildfunktion Mitarbeitende</a:t>
            </a:r>
          </a:p>
          <a:p>
            <a:pPr marL="342900" lvl="1" indent="-342900">
              <a:buFont typeface="Wingdings" charset="2"/>
              <a:buChar char="ü"/>
            </a:pPr>
            <a:r>
              <a:rPr lang="de-CH" dirty="0" smtClean="0"/>
              <a:t>Kontakt mit Problemverursacher</a:t>
            </a:r>
          </a:p>
          <a:p>
            <a:pPr marL="342900" lvl="1" indent="-342900">
              <a:buFont typeface="Wingdings" charset="2"/>
              <a:buChar char="ü"/>
            </a:pPr>
            <a:r>
              <a:rPr lang="de-CH" dirty="0" smtClean="0"/>
              <a:t>Depot auf Mehrweg-Geschirr</a:t>
            </a:r>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2" name="Textfeld 1"/>
          <p:cNvSpPr txBox="1"/>
          <p:nvPr/>
        </p:nvSpPr>
        <p:spPr>
          <a:xfrm>
            <a:off x="1508174" y="2714625"/>
            <a:ext cx="184666" cy="369332"/>
          </a:xfrm>
          <a:prstGeom prst="rect">
            <a:avLst/>
          </a:prstGeom>
          <a:noFill/>
        </p:spPr>
        <p:txBody>
          <a:bodyPr wrap="none" rtlCol="0">
            <a:spAutoFit/>
          </a:bodyPr>
          <a:lstStyle/>
          <a:p>
            <a:pPr algn="ctr"/>
            <a:endParaRPr lang="de-DE" dirty="0" smtClean="0">
              <a:solidFill>
                <a:srgbClr val="A7BE34"/>
              </a:solidFill>
            </a:endParaRPr>
          </a:p>
        </p:txBody>
      </p:sp>
      <p:pic>
        <p:nvPicPr>
          <p:cNvPr id="10" name="Bild 9" descr="Nacht5b-Kopie.jpg"/>
          <p:cNvPicPr>
            <a:picLocks noChangeAspect="1"/>
          </p:cNvPicPr>
          <p:nvPr/>
        </p:nvPicPr>
        <p:blipFill>
          <a:blip r:embed="rId3"/>
          <a:stretch>
            <a:fillRect/>
          </a:stretch>
        </p:blipFill>
        <p:spPr>
          <a:xfrm>
            <a:off x="6951530" y="1032932"/>
            <a:ext cx="5033033" cy="3780367"/>
          </a:xfrm>
          <a:prstGeom prst="rect">
            <a:avLst/>
          </a:prstGeom>
          <a:ln w="3175">
            <a:solidFill>
              <a:schemeClr val="tx1"/>
            </a:solidFill>
          </a:ln>
        </p:spPr>
      </p:pic>
      <p:pic>
        <p:nvPicPr>
          <p:cNvPr id="11" name="Bild 10" descr="dreirosen_0.jpg"/>
          <p:cNvPicPr>
            <a:picLocks noChangeAspect="1"/>
          </p:cNvPicPr>
          <p:nvPr/>
        </p:nvPicPr>
        <p:blipFill>
          <a:blip r:embed="rId4"/>
          <a:srcRect b="10318"/>
          <a:stretch>
            <a:fillRect/>
          </a:stretch>
        </p:blipFill>
        <p:spPr>
          <a:xfrm>
            <a:off x="5591150" y="3140968"/>
            <a:ext cx="4424335" cy="2980267"/>
          </a:xfrm>
          <a:prstGeom prst="rect">
            <a:avLst/>
          </a:prstGeom>
          <a:ln w="3175">
            <a:solidFill>
              <a:schemeClr val="tx1"/>
            </a:solidFill>
          </a:ln>
        </p:spPr>
      </p:pic>
      <p:sp>
        <p:nvSpPr>
          <p:cNvPr id="12" name="Datumsplatzhalter 3"/>
          <p:cNvSpPr txBox="1">
            <a:spLocks/>
          </p:cNvSpPr>
          <p:nvPr/>
        </p:nvSpPr>
        <p:spPr>
          <a:xfrm>
            <a:off x="5485606" y="6035675"/>
            <a:ext cx="2844430" cy="365125"/>
          </a:xfrm>
          <a:prstGeom prst="rect">
            <a:avLst/>
          </a:prstGeom>
        </p:spPr>
        <p:txBody>
          <a:bodyPr vert="horz" lIns="91440" tIns="0" rIns="91440" bIns="45720" rtlCol="0" anchor="ctr"/>
          <a:lstStyle/>
          <a:p>
            <a:r>
              <a:rPr kumimoji="0" lang="de-DE" sz="1200" b="0" i="0" u="none" strike="noStrike" kern="1200" cap="none" spc="0" normalizeH="0" baseline="0" noProof="0" dirty="0" smtClean="0">
                <a:ln>
                  <a:noFill/>
                </a:ln>
                <a:solidFill>
                  <a:schemeClr val="bg1">
                    <a:lumMod val="50000"/>
                  </a:schemeClr>
                </a:solidFill>
                <a:effectLst/>
                <a:uLnTx/>
                <a:uFillTx/>
                <a:latin typeface="+mn-lt"/>
                <a:ea typeface="+mn-ea"/>
                <a:cs typeface="+mn-cs"/>
              </a:rPr>
              <a:t>Foto:</a:t>
            </a:r>
            <a:r>
              <a:rPr kumimoji="0" lang="de-DE" sz="1200" b="0" i="0" u="none" strike="noStrike" kern="1200" cap="none" spc="0" normalizeH="0" noProof="0" dirty="0" smtClean="0">
                <a:ln>
                  <a:noFill/>
                </a:ln>
                <a:solidFill>
                  <a:schemeClr val="bg1">
                    <a:lumMod val="50000"/>
                  </a:schemeClr>
                </a:solidFill>
                <a:effectLst/>
                <a:uLnTx/>
                <a:uFillTx/>
                <a:latin typeface="+mn-lt"/>
                <a:ea typeface="+mn-ea"/>
                <a:cs typeface="+mn-cs"/>
              </a:rPr>
              <a:t> www.</a:t>
            </a:r>
            <a:r>
              <a:rPr lang="de-DE" sz="1200" dirty="0" smtClean="0">
                <a:solidFill>
                  <a:schemeClr val="bg1">
                    <a:lumMod val="50000"/>
                  </a:schemeClr>
                </a:solidFill>
              </a:rPr>
              <a:t>basel.com/de/buvetten-basel-2</a:t>
            </a:r>
            <a:endParaRPr lang="de-DE" sz="1200" dirty="0">
              <a:solidFill>
                <a:schemeClr val="bg1">
                  <a:lumMod val="50000"/>
                </a:schemeClr>
              </a:solidFill>
            </a:endParaRPr>
          </a:p>
        </p:txBody>
      </p:sp>
      <p:sp>
        <p:nvSpPr>
          <p:cNvPr id="13" name="Inhaltsplatzhalter 10"/>
          <p:cNvSpPr>
            <a:spLocks noGrp="1"/>
          </p:cNvSpPr>
          <p:nvPr>
            <p:ph sz="quarter" idx="14"/>
          </p:nvPr>
        </p:nvSpPr>
        <p:spPr>
          <a:xfrm>
            <a:off x="3862958" y="260921"/>
            <a:ext cx="4608512" cy="359767"/>
          </a:xfrm>
        </p:spPr>
        <p:txBody>
          <a:bodyPr/>
          <a:lstStyle/>
          <a:p>
            <a:r>
              <a:rPr lang="de-CH" dirty="0" smtClean="0"/>
              <a:t>IDENTIFIKATION/ Mir </a:t>
            </a:r>
            <a:r>
              <a:rPr lang="de-CH" dirty="0"/>
              <a:t>sind </a:t>
            </a:r>
            <a:r>
              <a:rPr lang="de-CH" dirty="0" err="1"/>
              <a:t>bsundrig</a:t>
            </a:r>
            <a:r>
              <a:rPr lang="de-CH" dirty="0" smtClean="0"/>
              <a:t>! / Massnahmen</a:t>
            </a:r>
            <a:endParaRPr lang="de-CH" dirty="0"/>
          </a:p>
        </p:txBody>
      </p:sp>
    </p:spTree>
    <p:extLst>
      <p:ext uri="{BB962C8B-B14F-4D97-AF65-F5344CB8AC3E}">
        <p14:creationId xmlns:p14="http://schemas.microsoft.com/office/powerpoint/2010/main" val="37030821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CH" dirty="0" smtClean="0"/>
              <a:t>FOTOWAND</a:t>
            </a:r>
            <a:endParaRPr lang="de-CH" dirty="0"/>
          </a:p>
        </p:txBody>
      </p:sp>
      <p:sp>
        <p:nvSpPr>
          <p:cNvPr id="6" name="Inhaltsplatzhalter 5"/>
          <p:cNvSpPr>
            <a:spLocks noGrp="1"/>
          </p:cNvSpPr>
          <p:nvPr>
            <p:ph idx="1"/>
          </p:nvPr>
        </p:nvSpPr>
        <p:spPr>
          <a:xfrm>
            <a:off x="609521" y="1988840"/>
            <a:ext cx="5561885" cy="3345159"/>
          </a:xfrm>
        </p:spPr>
        <p:txBody>
          <a:bodyPr>
            <a:normAutofit/>
          </a:bodyPr>
          <a:lstStyle/>
          <a:p>
            <a:pPr lvl="1">
              <a:buFont typeface="Arial"/>
              <a:buChar char="•"/>
            </a:pPr>
            <a:r>
              <a:rPr lang="de-CH" dirty="0" smtClean="0"/>
              <a:t>Kunstvolle Fotowand</a:t>
            </a:r>
            <a:endParaRPr lang="de-CH" dirty="0"/>
          </a:p>
          <a:p>
            <a:pPr lvl="1">
              <a:buFont typeface="Arial"/>
              <a:buChar char="•"/>
            </a:pPr>
            <a:r>
              <a:rPr lang="de-CH" dirty="0" smtClean="0"/>
              <a:t>Wetterfeste Installation </a:t>
            </a:r>
            <a:r>
              <a:rPr lang="de-CH" dirty="0" smtClean="0">
                <a:sym typeface="Wingdings"/>
              </a:rPr>
              <a:t> ganzjährig</a:t>
            </a:r>
            <a:endParaRPr lang="de-CH" dirty="0"/>
          </a:p>
          <a:p>
            <a:pPr lvl="1">
              <a:buFont typeface="Arial"/>
              <a:buChar char="•"/>
            </a:pPr>
            <a:r>
              <a:rPr lang="de-CH" dirty="0" err="1" smtClean="0"/>
              <a:t>Suntenau</a:t>
            </a:r>
            <a:r>
              <a:rPr lang="de-CH" dirty="0" smtClean="0"/>
              <a:t> und Marbach</a:t>
            </a:r>
            <a:endParaRPr lang="de-CH" dirty="0"/>
          </a:p>
          <a:p>
            <a:pPr lvl="1">
              <a:buFont typeface="Arial"/>
              <a:buChar char="•"/>
            </a:pPr>
            <a:r>
              <a:rPr lang="de-CH" dirty="0" smtClean="0"/>
              <a:t>Beachtung unabhängig Alter/Geschlecht</a:t>
            </a:r>
          </a:p>
          <a:p>
            <a:pPr lvl="1">
              <a:buFont typeface="Arial"/>
              <a:buChar char="•"/>
            </a:pPr>
            <a:endParaRPr lang="de-CH" dirty="0" smtClean="0"/>
          </a:p>
          <a:p>
            <a:pPr marL="342900" indent="-342900">
              <a:buFont typeface="Wingdings" charset="2"/>
              <a:buChar char="ü"/>
            </a:pPr>
            <a:r>
              <a:rPr lang="de-CH" dirty="0" smtClean="0"/>
              <a:t>Kann Teil einer Veranstaltung sein</a:t>
            </a:r>
          </a:p>
          <a:p>
            <a:pPr lvl="1">
              <a:buNone/>
            </a:pPr>
            <a:endParaRPr lang="de-CH" dirty="0" smtClean="0"/>
          </a:p>
          <a:p>
            <a:pPr lvl="1">
              <a:buFont typeface="Arial"/>
              <a:buChar char="•"/>
            </a:pPr>
            <a:endParaRPr lang="de-CH" dirty="0" smtClean="0"/>
          </a:p>
          <a:p>
            <a:pPr lvl="1" indent="0">
              <a:buNone/>
            </a:pPr>
            <a:endParaRPr lang="de-CH" dirty="0" smtClean="0"/>
          </a:p>
          <a:p>
            <a:pPr lvl="1">
              <a:buNone/>
            </a:pPr>
            <a:endParaRPr lang="de-CH" dirty="0" smtClean="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dirty="0"/>
          </a:p>
        </p:txBody>
      </p:sp>
      <p:pic>
        <p:nvPicPr>
          <p:cNvPr id="7" name="Grafik 3"/>
          <p:cNvPicPr/>
          <p:nvPr/>
        </p:nvPicPr>
        <p:blipFill rotWithShape="1">
          <a:blip r:embed="rId3" cstate="print">
            <a:extLst>
              <a:ext uri="{28A0092B-C50C-407E-A947-70E740481C1C}">
                <a14:useLocalDpi xmlns:a14="http://schemas.microsoft.com/office/drawing/2010/main" val="0"/>
              </a:ext>
            </a:extLst>
          </a:blip>
          <a:srcRect l="8895" t="5749" r="5749" b="8895"/>
          <a:stretch/>
        </p:blipFill>
        <p:spPr bwMode="auto">
          <a:xfrm rot="5400000">
            <a:off x="5615293" y="2303033"/>
            <a:ext cx="3840145" cy="2880320"/>
          </a:xfrm>
          <a:prstGeom prst="rect">
            <a:avLst/>
          </a:prstGeom>
          <a:ln w="3175">
            <a:solidFill>
              <a:schemeClr val="tx1"/>
            </a:solidFill>
          </a:ln>
          <a:extLst>
            <a:ext uri="{53640926-AAD7-44D8-BBD7-CCE9431645EC}">
              <a14:shadowObscured xmlns:a14="http://schemas.microsoft.com/office/drawing/2010/main"/>
            </a:ext>
          </a:extLst>
        </p:spPr>
      </p:pic>
      <p:pic>
        <p:nvPicPr>
          <p:cNvPr id="10" name="Grafik 4"/>
          <p:cNvPicPr/>
          <p:nvPr/>
        </p:nvPicPr>
        <p:blipFill rotWithShape="1">
          <a:blip r:embed="rId4" cstate="print">
            <a:extLst>
              <a:ext uri="{28A0092B-C50C-407E-A947-70E740481C1C}">
                <a14:useLocalDpi xmlns:a14="http://schemas.microsoft.com/office/drawing/2010/main" val="0"/>
              </a:ext>
            </a:extLst>
          </a:blip>
          <a:srcRect l="3808" t="3285" r="2914" b="2914"/>
          <a:stretch/>
        </p:blipFill>
        <p:spPr bwMode="auto">
          <a:xfrm rot="5400000">
            <a:off x="8559487" y="2336319"/>
            <a:ext cx="3862811" cy="2847773"/>
          </a:xfrm>
          <a:prstGeom prst="rect">
            <a:avLst/>
          </a:prstGeom>
          <a:ln w="3175">
            <a:solidFill>
              <a:schemeClr val="tx1"/>
            </a:solidFill>
          </a:ln>
          <a:extLst>
            <a:ext uri="{53640926-AAD7-44D8-BBD7-CCE9431645EC}">
              <a14:shadowObscured xmlns:a14="http://schemas.microsoft.com/office/drawing/2010/main"/>
            </a:ext>
          </a:extLst>
        </p:spPr>
      </p:pic>
      <p:sp>
        <p:nvSpPr>
          <p:cNvPr id="12" name="Datumsplatzhalter 3"/>
          <p:cNvSpPr txBox="1">
            <a:spLocks/>
          </p:cNvSpPr>
          <p:nvPr/>
        </p:nvSpPr>
        <p:spPr>
          <a:xfrm>
            <a:off x="6019006" y="5562600"/>
            <a:ext cx="2844430" cy="365125"/>
          </a:xfrm>
          <a:prstGeom prst="rect">
            <a:avLst/>
          </a:prstGeom>
        </p:spPr>
        <p:txBody>
          <a:bodyPr vert="horz" lIns="91440" tIns="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smtClean="0">
                <a:ln>
                  <a:noFill/>
                </a:ln>
                <a:solidFill>
                  <a:schemeClr val="tx1">
                    <a:tint val="75000"/>
                  </a:schemeClr>
                </a:solidFill>
                <a:effectLst/>
                <a:uLnTx/>
                <a:uFillTx/>
                <a:latin typeface="+mn-lt"/>
                <a:ea typeface="+mn-ea"/>
                <a:cs typeface="+mn-cs"/>
              </a:rPr>
              <a:t>Foto:</a:t>
            </a:r>
            <a:r>
              <a:rPr kumimoji="0" lang="de-DE" sz="1200" b="0" i="0" u="none" strike="noStrike" kern="1200" cap="none" spc="0" normalizeH="0" noProof="0" dirty="0" smtClean="0">
                <a:ln>
                  <a:noFill/>
                </a:ln>
                <a:solidFill>
                  <a:schemeClr val="tx1">
                    <a:tint val="75000"/>
                  </a:schemeClr>
                </a:solidFill>
                <a:effectLst/>
                <a:uLnTx/>
                <a:uFillTx/>
                <a:latin typeface="+mn-lt"/>
                <a:ea typeface="+mn-ea"/>
                <a:cs typeface="+mn-cs"/>
              </a:rPr>
              <a:t> UIMPACT</a:t>
            </a:r>
            <a:endParaRPr kumimoji="0" lang="de-CH"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13" name="Datumsplatzhalter 3"/>
          <p:cNvSpPr txBox="1">
            <a:spLocks/>
          </p:cNvSpPr>
          <p:nvPr/>
        </p:nvSpPr>
        <p:spPr>
          <a:xfrm>
            <a:off x="8990806" y="5578475"/>
            <a:ext cx="2844430" cy="365125"/>
          </a:xfrm>
          <a:prstGeom prst="rect">
            <a:avLst/>
          </a:prstGeom>
        </p:spPr>
        <p:txBody>
          <a:bodyPr vert="horz" lIns="91440" tIns="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smtClean="0">
                <a:ln>
                  <a:noFill/>
                </a:ln>
                <a:solidFill>
                  <a:schemeClr val="tx1">
                    <a:tint val="75000"/>
                  </a:schemeClr>
                </a:solidFill>
                <a:effectLst/>
                <a:uLnTx/>
                <a:uFillTx/>
                <a:latin typeface="+mn-lt"/>
                <a:ea typeface="+mn-ea"/>
                <a:cs typeface="+mn-cs"/>
              </a:rPr>
              <a:t>Foto:</a:t>
            </a:r>
            <a:r>
              <a:rPr kumimoji="0" lang="de-DE" sz="1200" b="0" i="0" u="none" strike="noStrike" kern="1200" cap="none" spc="0" normalizeH="0" noProof="0" dirty="0" smtClean="0">
                <a:ln>
                  <a:noFill/>
                </a:ln>
                <a:solidFill>
                  <a:schemeClr val="tx1">
                    <a:tint val="75000"/>
                  </a:schemeClr>
                </a:solidFill>
                <a:effectLst/>
                <a:uLnTx/>
                <a:uFillTx/>
                <a:latin typeface="+mn-lt"/>
                <a:ea typeface="+mn-ea"/>
                <a:cs typeface="+mn-cs"/>
              </a:rPr>
              <a:t> UIMPACT</a:t>
            </a:r>
            <a:endParaRPr kumimoji="0" lang="de-CH"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11" name="Inhaltsplatzhalter 10"/>
          <p:cNvSpPr>
            <a:spLocks noGrp="1"/>
          </p:cNvSpPr>
          <p:nvPr>
            <p:ph sz="quarter" idx="14"/>
          </p:nvPr>
        </p:nvSpPr>
        <p:spPr>
          <a:xfrm>
            <a:off x="3862958" y="260921"/>
            <a:ext cx="4608512" cy="359767"/>
          </a:xfrm>
        </p:spPr>
        <p:txBody>
          <a:bodyPr/>
          <a:lstStyle/>
          <a:p>
            <a:r>
              <a:rPr lang="de-CH" dirty="0" smtClean="0"/>
              <a:t>IDENTIFIKATION/ Mir </a:t>
            </a:r>
            <a:r>
              <a:rPr lang="de-CH" dirty="0"/>
              <a:t>sind </a:t>
            </a:r>
            <a:r>
              <a:rPr lang="de-CH" dirty="0" err="1"/>
              <a:t>bsundrig</a:t>
            </a:r>
            <a:r>
              <a:rPr lang="de-CH" dirty="0" smtClean="0"/>
              <a:t>! / Massnahmen</a:t>
            </a:r>
            <a:endParaRPr lang="de-CH" dirty="0"/>
          </a:p>
        </p:txBody>
      </p:sp>
    </p:spTree>
    <p:extLst>
      <p:ext uri="{BB962C8B-B14F-4D97-AF65-F5344CB8AC3E}">
        <p14:creationId xmlns:p14="http://schemas.microsoft.com/office/powerpoint/2010/main" val="2253768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CH" dirty="0" smtClean="0"/>
              <a:t>FOTOWAND</a:t>
            </a:r>
            <a:endParaRPr lang="de-CH" dirty="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dirty="0"/>
          </a:p>
        </p:txBody>
      </p:sp>
      <p:graphicFrame>
        <p:nvGraphicFramePr>
          <p:cNvPr id="3" name="Diagramm 2"/>
          <p:cNvGraphicFramePr/>
          <p:nvPr>
            <p:extLst>
              <p:ext uri="{D42A27DB-BD31-4B8C-83A1-F6EECF244321}">
                <p14:modId xmlns:p14="http://schemas.microsoft.com/office/powerpoint/2010/main" val="2167886760"/>
              </p:ext>
            </p:extLst>
          </p:nvPr>
        </p:nvGraphicFramePr>
        <p:xfrm>
          <a:off x="608806" y="2133600"/>
          <a:ext cx="11277600" cy="914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1" name="Diagramm 10"/>
          <p:cNvGraphicFramePr/>
          <p:nvPr>
            <p:extLst>
              <p:ext uri="{D42A27DB-BD31-4B8C-83A1-F6EECF244321}">
                <p14:modId xmlns:p14="http://schemas.microsoft.com/office/powerpoint/2010/main" val="2013475193"/>
              </p:ext>
            </p:extLst>
          </p:nvPr>
        </p:nvGraphicFramePr>
        <p:xfrm>
          <a:off x="608806" y="3301752"/>
          <a:ext cx="11277600" cy="73684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9" name="Inhaltsplatzhalter 10"/>
          <p:cNvSpPr>
            <a:spLocks noGrp="1"/>
          </p:cNvSpPr>
          <p:nvPr>
            <p:ph sz="quarter" idx="14"/>
          </p:nvPr>
        </p:nvSpPr>
        <p:spPr>
          <a:xfrm>
            <a:off x="3862958" y="260921"/>
            <a:ext cx="4608512" cy="359767"/>
          </a:xfrm>
        </p:spPr>
        <p:txBody>
          <a:bodyPr/>
          <a:lstStyle/>
          <a:p>
            <a:r>
              <a:rPr lang="de-CH" dirty="0" smtClean="0"/>
              <a:t>IDENTIFIKATION/ Mir </a:t>
            </a:r>
            <a:r>
              <a:rPr lang="de-CH" dirty="0"/>
              <a:t>sind </a:t>
            </a:r>
            <a:r>
              <a:rPr lang="de-CH" dirty="0" err="1"/>
              <a:t>bsundrig</a:t>
            </a:r>
            <a:r>
              <a:rPr lang="de-CH" dirty="0" smtClean="0"/>
              <a:t>! / Massnahmen</a:t>
            </a:r>
            <a:endParaRPr lang="de-CH" dirty="0"/>
          </a:p>
        </p:txBody>
      </p:sp>
    </p:spTree>
    <p:extLst>
      <p:ext uri="{BB962C8B-B14F-4D97-AF65-F5344CB8AC3E}">
        <p14:creationId xmlns:p14="http://schemas.microsoft.com/office/powerpoint/2010/main" val="22537682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CH" dirty="0" smtClean="0"/>
              <a:t>SEEBUECH</a:t>
            </a:r>
            <a:endParaRPr lang="de-CH" dirty="0"/>
          </a:p>
        </p:txBody>
      </p:sp>
      <p:sp>
        <p:nvSpPr>
          <p:cNvPr id="6" name="Inhaltsplatzhalter 5"/>
          <p:cNvSpPr>
            <a:spLocks noGrp="1"/>
          </p:cNvSpPr>
          <p:nvPr>
            <p:ph idx="1"/>
          </p:nvPr>
        </p:nvSpPr>
        <p:spPr>
          <a:xfrm>
            <a:off x="609521" y="1988840"/>
            <a:ext cx="5561885" cy="3993307"/>
          </a:xfrm>
        </p:spPr>
        <p:txBody>
          <a:bodyPr/>
          <a:lstStyle/>
          <a:p>
            <a:pPr lvl="1">
              <a:buFont typeface="Arial"/>
              <a:buChar char="•"/>
            </a:pPr>
            <a:r>
              <a:rPr lang="de-CH" dirty="0" smtClean="0"/>
              <a:t>Gästebuch</a:t>
            </a:r>
          </a:p>
          <a:p>
            <a:pPr lvl="1">
              <a:buFont typeface="Arial"/>
              <a:buChar char="•"/>
            </a:pPr>
            <a:r>
              <a:rPr lang="de-CH" dirty="0" smtClean="0"/>
              <a:t>In allen Seeanlagen</a:t>
            </a:r>
          </a:p>
          <a:p>
            <a:pPr lvl="1">
              <a:buFont typeface="Arial"/>
              <a:buChar char="•"/>
            </a:pPr>
            <a:r>
              <a:rPr lang="de-CH" dirty="0" smtClean="0"/>
              <a:t>Für jedes Alter</a:t>
            </a:r>
          </a:p>
          <a:p>
            <a:pPr lvl="1">
              <a:buFont typeface="Arial"/>
              <a:buChar char="•"/>
            </a:pPr>
            <a:r>
              <a:rPr lang="de-CH" dirty="0" err="1" smtClean="0"/>
              <a:t>Kurzaufenthalter/Verweiler</a:t>
            </a:r>
            <a:endParaRPr lang="de-CH" dirty="0" smtClean="0"/>
          </a:p>
          <a:p>
            <a:pPr lvl="1">
              <a:buFont typeface="Arial"/>
              <a:buChar char="•"/>
            </a:pPr>
            <a:endParaRPr lang="de-CH" dirty="0" smtClean="0"/>
          </a:p>
          <a:p>
            <a:pPr marL="342900" lvl="1" indent="-342900">
              <a:buFont typeface="Wingdings" charset="2"/>
              <a:buChar char="ü"/>
            </a:pPr>
            <a:r>
              <a:rPr lang="de-CH" dirty="0" smtClean="0"/>
              <a:t>Ruhige Massnahme</a:t>
            </a:r>
          </a:p>
          <a:p>
            <a:pPr marL="342900" lvl="1" indent="-342900">
              <a:buNone/>
            </a:pPr>
            <a:endParaRPr lang="de-CH" dirty="0" smtClean="0"/>
          </a:p>
          <a:p>
            <a:pPr marL="342900" lvl="1" indent="-342900">
              <a:buFont typeface="Wingdings" charset="2"/>
              <a:buChar char="ü"/>
            </a:pPr>
            <a:endParaRPr lang="de-CH" dirty="0" smtClean="0"/>
          </a:p>
          <a:p>
            <a:pPr marL="342900" lvl="1" indent="-342900">
              <a:buFont typeface="Wingdings" charset="2"/>
              <a:buChar char="ü"/>
            </a:pPr>
            <a:endParaRPr lang="de-CH" dirty="0" smtClean="0"/>
          </a:p>
          <a:p>
            <a:pPr lvl="1">
              <a:buFont typeface="Arial"/>
              <a:buChar char="•"/>
            </a:pPr>
            <a:endParaRPr lang="de-CH" dirty="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pic>
        <p:nvPicPr>
          <p:cNvPr id="10" name="Bild 9"/>
          <p:cNvPicPr>
            <a:picLocks noChangeAspect="1"/>
          </p:cNvPicPr>
          <p:nvPr/>
        </p:nvPicPr>
        <p:blipFill>
          <a:blip r:embed="rId3"/>
          <a:stretch>
            <a:fillRect/>
          </a:stretch>
        </p:blipFill>
        <p:spPr>
          <a:xfrm>
            <a:off x="8076406" y="3276600"/>
            <a:ext cx="3200400" cy="2325624"/>
          </a:xfrm>
          <a:prstGeom prst="rect">
            <a:avLst/>
          </a:prstGeom>
          <a:ln w="3175">
            <a:solidFill>
              <a:schemeClr val="tx1"/>
            </a:solidFill>
          </a:ln>
        </p:spPr>
      </p:pic>
      <p:pic>
        <p:nvPicPr>
          <p:cNvPr id="11" name="Bild 10"/>
          <p:cNvPicPr>
            <a:picLocks noChangeAspect="1"/>
          </p:cNvPicPr>
          <p:nvPr/>
        </p:nvPicPr>
        <p:blipFill rotWithShape="1">
          <a:blip r:embed="rId4"/>
          <a:srcRect b="56667"/>
          <a:stretch/>
        </p:blipFill>
        <p:spPr>
          <a:xfrm>
            <a:off x="9231049" y="1422400"/>
            <a:ext cx="2426757" cy="1549400"/>
          </a:xfrm>
          <a:prstGeom prst="rect">
            <a:avLst/>
          </a:prstGeom>
          <a:ln w="3175">
            <a:solidFill>
              <a:schemeClr val="tx1"/>
            </a:solidFill>
          </a:ln>
        </p:spPr>
      </p:pic>
      <p:pic>
        <p:nvPicPr>
          <p:cNvPr id="12" name="Bild 11" descr="QR_TES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66742" y="4191000"/>
            <a:ext cx="2204864" cy="2204864"/>
          </a:xfrm>
          <a:prstGeom prst="rect">
            <a:avLst/>
          </a:prstGeom>
          <a:ln w="3175">
            <a:solidFill>
              <a:schemeClr val="tx1"/>
            </a:solidFill>
          </a:ln>
        </p:spPr>
      </p:pic>
      <p:pic>
        <p:nvPicPr>
          <p:cNvPr id="13" name="Bild 12"/>
          <p:cNvPicPr>
            <a:picLocks noChangeAspect="1"/>
          </p:cNvPicPr>
          <p:nvPr/>
        </p:nvPicPr>
        <p:blipFill rotWithShape="1">
          <a:blip r:embed="rId6"/>
          <a:srcRect l="12597" r="11586" b="16485"/>
          <a:stretch/>
        </p:blipFill>
        <p:spPr>
          <a:xfrm>
            <a:off x="5427134" y="1054100"/>
            <a:ext cx="3544202" cy="2928055"/>
          </a:xfrm>
          <a:prstGeom prst="rect">
            <a:avLst/>
          </a:prstGeom>
          <a:ln w="3175">
            <a:solidFill>
              <a:schemeClr val="tx1"/>
            </a:solidFill>
          </a:ln>
        </p:spPr>
      </p:pic>
      <p:sp>
        <p:nvSpPr>
          <p:cNvPr id="14" name="Datumsplatzhalter 3"/>
          <p:cNvSpPr txBox="1">
            <a:spLocks/>
          </p:cNvSpPr>
          <p:nvPr/>
        </p:nvSpPr>
        <p:spPr>
          <a:xfrm>
            <a:off x="8077200" y="5524500"/>
            <a:ext cx="2844430" cy="365125"/>
          </a:xfrm>
          <a:prstGeom prst="rect">
            <a:avLst/>
          </a:prstGeom>
        </p:spPr>
        <p:txBody>
          <a:bodyPr vert="horz" lIns="91440" tIns="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smtClean="0">
                <a:ln>
                  <a:noFill/>
                </a:ln>
                <a:solidFill>
                  <a:schemeClr val="tx1">
                    <a:tint val="75000"/>
                  </a:schemeClr>
                </a:solidFill>
                <a:effectLst/>
                <a:uLnTx/>
                <a:uFillTx/>
                <a:latin typeface="+mn-lt"/>
                <a:ea typeface="+mn-ea"/>
                <a:cs typeface="+mn-cs"/>
              </a:rPr>
              <a:t>Foto:</a:t>
            </a:r>
            <a:r>
              <a:rPr kumimoji="0" lang="de-DE" sz="1200" b="0" i="0" u="none" strike="noStrike" kern="1200" cap="none" spc="0" normalizeH="0" noProof="0" dirty="0" smtClean="0">
                <a:ln>
                  <a:noFill/>
                </a:ln>
                <a:solidFill>
                  <a:schemeClr val="tx1">
                    <a:tint val="75000"/>
                  </a:schemeClr>
                </a:solidFill>
                <a:effectLst/>
                <a:uLnTx/>
                <a:uFillTx/>
                <a:latin typeface="+mn-lt"/>
                <a:ea typeface="+mn-ea"/>
                <a:cs typeface="+mn-cs"/>
              </a:rPr>
              <a:t> </a:t>
            </a:r>
            <a:r>
              <a:rPr kumimoji="0" lang="de-DE" sz="1200" b="0" i="0" u="none" strike="noStrike" kern="1200" cap="none" spc="0" normalizeH="0" noProof="0" dirty="0" err="1" smtClean="0">
                <a:ln>
                  <a:noFill/>
                </a:ln>
                <a:solidFill>
                  <a:schemeClr val="tx1">
                    <a:tint val="75000"/>
                  </a:schemeClr>
                </a:solidFill>
                <a:effectLst/>
                <a:uLnTx/>
                <a:uFillTx/>
                <a:latin typeface="+mn-lt"/>
                <a:ea typeface="+mn-ea"/>
                <a:cs typeface="+mn-cs"/>
              </a:rPr>
              <a:t>www.monte-troodeloeh.de</a:t>
            </a:r>
            <a:endParaRPr kumimoji="0" lang="de-CH"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15" name="Inhaltsplatzhalter 10"/>
          <p:cNvSpPr>
            <a:spLocks noGrp="1"/>
          </p:cNvSpPr>
          <p:nvPr>
            <p:ph sz="quarter" idx="14"/>
          </p:nvPr>
        </p:nvSpPr>
        <p:spPr>
          <a:xfrm>
            <a:off x="3862958" y="260921"/>
            <a:ext cx="4608512" cy="359767"/>
          </a:xfrm>
        </p:spPr>
        <p:txBody>
          <a:bodyPr/>
          <a:lstStyle/>
          <a:p>
            <a:r>
              <a:rPr lang="de-CH" dirty="0" smtClean="0"/>
              <a:t>IDENTIFIKATION/ Mir </a:t>
            </a:r>
            <a:r>
              <a:rPr lang="de-CH" dirty="0"/>
              <a:t>sind </a:t>
            </a:r>
            <a:r>
              <a:rPr lang="de-CH" dirty="0" err="1"/>
              <a:t>bsundrig</a:t>
            </a:r>
            <a:r>
              <a:rPr lang="de-CH" dirty="0" smtClean="0"/>
              <a:t>! / Massnahmen</a:t>
            </a:r>
            <a:endParaRPr lang="de-CH" dirty="0"/>
          </a:p>
        </p:txBody>
      </p:sp>
    </p:spTree>
    <p:extLst>
      <p:ext uri="{BB962C8B-B14F-4D97-AF65-F5344CB8AC3E}">
        <p14:creationId xmlns:p14="http://schemas.microsoft.com/office/powerpoint/2010/main" val="21653259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9" name="Gerade Verbindung mit Pfeil 19"/>
          <p:cNvCxnSpPr>
            <a:endCxn id="16" idx="1"/>
          </p:cNvCxnSpPr>
          <p:nvPr/>
        </p:nvCxnSpPr>
        <p:spPr>
          <a:xfrm>
            <a:off x="3961606" y="4038600"/>
            <a:ext cx="3657600" cy="1104900"/>
          </a:xfrm>
          <a:prstGeom prst="bentConnector3">
            <a:avLst>
              <a:gd name="adj1" fmla="val 55208"/>
            </a:avLst>
          </a:prstGeom>
          <a:ln w="63500">
            <a:solidFill>
              <a:srgbClr val="AFC737"/>
            </a:solidFill>
            <a:tailEnd type="triangle" w="med" len="med"/>
          </a:ln>
        </p:spPr>
        <p:style>
          <a:lnRef idx="1">
            <a:schemeClr val="accent1"/>
          </a:lnRef>
          <a:fillRef idx="0">
            <a:schemeClr val="accent1"/>
          </a:fillRef>
          <a:effectRef idx="0">
            <a:schemeClr val="accent1"/>
          </a:effectRef>
          <a:fontRef idx="minor">
            <a:schemeClr val="tx1"/>
          </a:fontRef>
        </p:style>
      </p:cxnSp>
      <p:sp>
        <p:nvSpPr>
          <p:cNvPr id="5" name="Titel 4"/>
          <p:cNvSpPr>
            <a:spLocks noGrp="1"/>
          </p:cNvSpPr>
          <p:nvPr>
            <p:ph type="title"/>
          </p:nvPr>
        </p:nvSpPr>
        <p:spPr/>
        <p:txBody>
          <a:bodyPr/>
          <a:lstStyle/>
          <a:p>
            <a:r>
              <a:rPr lang="de-CH" dirty="0" smtClean="0"/>
              <a:t>WIRKUNGEN</a:t>
            </a:r>
            <a:endParaRPr lang="de-CH" dirty="0"/>
          </a:p>
        </p:txBody>
      </p:sp>
      <p:sp>
        <p:nvSpPr>
          <p:cNvPr id="6" name="Textplatzhalter 5"/>
          <p:cNvSpPr>
            <a:spLocks noGrp="1"/>
          </p:cNvSpPr>
          <p:nvPr>
            <p:ph type="body" idx="1"/>
          </p:nvPr>
        </p:nvSpPr>
        <p:spPr/>
        <p:txBody>
          <a:bodyPr/>
          <a:lstStyle/>
          <a:p>
            <a:r>
              <a:rPr lang="de-CH" b="0" dirty="0" smtClean="0"/>
              <a:t>MASSNAHMEN</a:t>
            </a:r>
            <a:endParaRPr lang="de-CH" b="0" dirty="0"/>
          </a:p>
        </p:txBody>
      </p:sp>
      <p:sp>
        <p:nvSpPr>
          <p:cNvPr id="7" name="Inhaltsplatzhalter 6"/>
          <p:cNvSpPr>
            <a:spLocks noGrp="1"/>
          </p:cNvSpPr>
          <p:nvPr>
            <p:ph sz="half" idx="2"/>
          </p:nvPr>
        </p:nvSpPr>
        <p:spPr>
          <a:xfrm>
            <a:off x="603171" y="2361555"/>
            <a:ext cx="3358435" cy="915045"/>
          </a:xfrm>
          <a:ln w="9525"/>
        </p:spPr>
        <p:txBody>
          <a:bodyPr anchor="ctr">
            <a:normAutofit/>
          </a:bodyPr>
          <a:lstStyle/>
          <a:p>
            <a:r>
              <a:rPr lang="de-CH" dirty="0" smtClean="0"/>
              <a:t>Fotowand </a:t>
            </a:r>
          </a:p>
          <a:p>
            <a:r>
              <a:rPr lang="de-CH" dirty="0" smtClean="0"/>
              <a:t>inkl. Postkarten</a:t>
            </a:r>
            <a:endParaRPr lang="de-CH" dirty="0"/>
          </a:p>
        </p:txBody>
      </p:sp>
      <p:sp>
        <p:nvSpPr>
          <p:cNvPr id="8" name="Textplatzhalter 7"/>
          <p:cNvSpPr>
            <a:spLocks noGrp="1"/>
          </p:cNvSpPr>
          <p:nvPr>
            <p:ph type="body" sz="quarter" idx="3"/>
          </p:nvPr>
        </p:nvSpPr>
        <p:spPr/>
        <p:txBody>
          <a:bodyPr/>
          <a:lstStyle/>
          <a:p>
            <a:r>
              <a:rPr lang="de-CH" b="0" dirty="0" smtClean="0"/>
              <a:t>GROBZIELE</a:t>
            </a:r>
            <a:endParaRPr lang="de-CH" b="0" dirty="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10" name="Inhaltsplatzhalter 9"/>
          <p:cNvSpPr>
            <a:spLocks noGrp="1"/>
          </p:cNvSpPr>
          <p:nvPr>
            <p:ph sz="half" idx="15"/>
          </p:nvPr>
        </p:nvSpPr>
        <p:spPr>
          <a:xfrm>
            <a:off x="612821" y="3767665"/>
            <a:ext cx="3348786" cy="533400"/>
          </a:xfrm>
          <a:ln w="9525"/>
        </p:spPr>
        <p:txBody>
          <a:bodyPr anchor="t"/>
          <a:lstStyle/>
          <a:p>
            <a:pPr lvl="1"/>
            <a:r>
              <a:rPr lang="de-CH" sz="2400" dirty="0" smtClean="0"/>
              <a:t>Buvette</a:t>
            </a:r>
          </a:p>
          <a:p>
            <a:endParaRPr lang="de-CH" dirty="0"/>
          </a:p>
        </p:txBody>
      </p:sp>
      <p:sp>
        <p:nvSpPr>
          <p:cNvPr id="11" name="Inhaltsplatzhalter 10"/>
          <p:cNvSpPr>
            <a:spLocks noGrp="1"/>
          </p:cNvSpPr>
          <p:nvPr>
            <p:ph sz="half" idx="16"/>
          </p:nvPr>
        </p:nvSpPr>
        <p:spPr>
          <a:xfrm>
            <a:off x="612820" y="5029200"/>
            <a:ext cx="3348786" cy="533400"/>
          </a:xfrm>
          <a:ln w="9525"/>
        </p:spPr>
        <p:txBody>
          <a:bodyPr anchor="ctr">
            <a:normAutofit/>
          </a:bodyPr>
          <a:lstStyle/>
          <a:p>
            <a:pPr lvl="1" indent="0">
              <a:buNone/>
            </a:pPr>
            <a:r>
              <a:rPr lang="de-CH" sz="2400" dirty="0" err="1" smtClean="0"/>
              <a:t>Seebuech</a:t>
            </a:r>
            <a:endParaRPr lang="de-CH" sz="2400" dirty="0" smtClean="0"/>
          </a:p>
        </p:txBody>
      </p:sp>
      <p:cxnSp>
        <p:nvCxnSpPr>
          <p:cNvPr id="124" name="Gerade Verbindung mit Pfeil 19"/>
          <p:cNvCxnSpPr/>
          <p:nvPr/>
        </p:nvCxnSpPr>
        <p:spPr>
          <a:xfrm>
            <a:off x="3961606" y="2665412"/>
            <a:ext cx="3657600" cy="1588"/>
          </a:xfrm>
          <a:prstGeom prst="straightConnector1">
            <a:avLst/>
          </a:prstGeom>
          <a:ln w="63500">
            <a:solidFill>
              <a:srgbClr val="A1C064"/>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58" name="Gerade Verbindung mit Pfeil 19"/>
          <p:cNvCxnSpPr>
            <a:stCxn id="11" idx="3"/>
          </p:cNvCxnSpPr>
          <p:nvPr/>
        </p:nvCxnSpPr>
        <p:spPr>
          <a:xfrm flipV="1">
            <a:off x="3961606" y="2819400"/>
            <a:ext cx="3657600" cy="2476500"/>
          </a:xfrm>
          <a:prstGeom prst="bentConnector3">
            <a:avLst>
              <a:gd name="adj1" fmla="val 73611"/>
            </a:avLst>
          </a:prstGeom>
          <a:ln w="63500">
            <a:solidFill>
              <a:schemeClr val="accent3">
                <a:lumMod val="60000"/>
                <a:lumOff val="40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55" name="Inhaltsplatzhalter 14"/>
          <p:cNvSpPr>
            <a:spLocks noGrp="1"/>
          </p:cNvSpPr>
          <p:nvPr>
            <p:ph sz="half" idx="20"/>
          </p:nvPr>
        </p:nvSpPr>
        <p:spPr>
          <a:xfrm>
            <a:off x="7619206" y="2362200"/>
            <a:ext cx="3731147" cy="838695"/>
          </a:xfrm>
          <a:ln w="9525"/>
        </p:spPr>
        <p:txBody>
          <a:bodyPr anchor="ctr">
            <a:noAutofit/>
          </a:bodyPr>
          <a:lstStyle/>
          <a:p>
            <a:r>
              <a:rPr lang="de-CH" dirty="0" smtClean="0"/>
              <a:t>Besonderheit der Seeanlagen hervorheben</a:t>
            </a:r>
          </a:p>
        </p:txBody>
      </p:sp>
      <p:sp>
        <p:nvSpPr>
          <p:cNvPr id="57" name="Inhaltsplatzhalter 16"/>
          <p:cNvSpPr>
            <a:spLocks noGrp="1"/>
          </p:cNvSpPr>
          <p:nvPr>
            <p:ph sz="half" idx="22"/>
          </p:nvPr>
        </p:nvSpPr>
        <p:spPr>
          <a:xfrm>
            <a:off x="7607374" y="4114800"/>
            <a:ext cx="3717731" cy="533400"/>
          </a:xfrm>
          <a:ln w="9525"/>
        </p:spPr>
        <p:txBody>
          <a:bodyPr anchor="ctr">
            <a:normAutofit/>
          </a:bodyPr>
          <a:lstStyle/>
          <a:p>
            <a:r>
              <a:rPr lang="de-CH" dirty="0" smtClean="0"/>
              <a:t>Wir-Gefühl stärken</a:t>
            </a:r>
            <a:endParaRPr lang="de-CH" dirty="0"/>
          </a:p>
        </p:txBody>
      </p:sp>
      <p:sp>
        <p:nvSpPr>
          <p:cNvPr id="59" name="Inhaltsplatzhalter 17"/>
          <p:cNvSpPr>
            <a:spLocks noGrp="1"/>
          </p:cNvSpPr>
          <p:nvPr>
            <p:ph sz="half" idx="23"/>
          </p:nvPr>
        </p:nvSpPr>
        <p:spPr>
          <a:xfrm>
            <a:off x="7607374" y="3356992"/>
            <a:ext cx="3732584" cy="494635"/>
          </a:xfrm>
          <a:ln w="9525"/>
        </p:spPr>
        <p:txBody>
          <a:bodyPr anchor="ctr">
            <a:normAutofit/>
          </a:bodyPr>
          <a:lstStyle/>
          <a:p>
            <a:r>
              <a:rPr lang="de-CH" dirty="0" smtClean="0"/>
              <a:t>Identifikation stärken</a:t>
            </a:r>
            <a:endParaRPr lang="de-CH" dirty="0"/>
          </a:p>
        </p:txBody>
      </p:sp>
      <p:sp>
        <p:nvSpPr>
          <p:cNvPr id="16" name="Inhaltsplatzhalter 15"/>
          <p:cNvSpPr>
            <a:spLocks noGrp="1"/>
          </p:cNvSpPr>
          <p:nvPr>
            <p:ph sz="half" idx="22"/>
          </p:nvPr>
        </p:nvSpPr>
        <p:spPr>
          <a:xfrm>
            <a:off x="7619206" y="4876800"/>
            <a:ext cx="3672408" cy="533400"/>
          </a:xfrm>
          <a:ln w="9525" cap="rnd" cmpd="sng" algn="ctr">
            <a:solidFill>
              <a:srgbClr val="A7BE34"/>
            </a:solidFill>
            <a:prstDash val="solid"/>
            <a:round/>
            <a:headEnd type="none" w="med" len="med"/>
            <a:tailEnd type="none" w="med" len="med"/>
          </a:ln>
        </p:spPr>
        <p:txBody>
          <a:bodyPr>
            <a:normAutofit fontScale="92500"/>
          </a:bodyPr>
          <a:lstStyle/>
          <a:p>
            <a:r>
              <a:rPr lang="de-DE" dirty="0" smtClean="0"/>
              <a:t>Integration von Jugendlichen</a:t>
            </a:r>
            <a:endParaRPr lang="de-DE" dirty="0"/>
          </a:p>
        </p:txBody>
      </p:sp>
      <p:cxnSp>
        <p:nvCxnSpPr>
          <p:cNvPr id="41" name="Gerade Verbindung mit Pfeil 19"/>
          <p:cNvCxnSpPr>
            <a:stCxn id="10" idx="3"/>
            <a:endCxn id="57" idx="1"/>
          </p:cNvCxnSpPr>
          <p:nvPr/>
        </p:nvCxnSpPr>
        <p:spPr>
          <a:xfrm>
            <a:off x="3961607" y="4034365"/>
            <a:ext cx="3645767" cy="347135"/>
          </a:xfrm>
          <a:prstGeom prst="bentConnector3">
            <a:avLst>
              <a:gd name="adj1" fmla="val 55225"/>
            </a:avLst>
          </a:prstGeom>
          <a:ln w="63500">
            <a:solidFill>
              <a:srgbClr val="AFC737"/>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47" name="Gerade Verbindung mit Pfeil 19"/>
          <p:cNvCxnSpPr/>
          <p:nvPr/>
        </p:nvCxnSpPr>
        <p:spPr>
          <a:xfrm>
            <a:off x="3961606" y="2667000"/>
            <a:ext cx="3657600" cy="762000"/>
          </a:xfrm>
          <a:prstGeom prst="bentConnector3">
            <a:avLst>
              <a:gd name="adj1" fmla="val 66319"/>
            </a:avLst>
          </a:prstGeom>
          <a:ln w="63500">
            <a:solidFill>
              <a:srgbClr val="A1C064"/>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Gerade Verbindung mit Pfeil 19"/>
          <p:cNvCxnSpPr/>
          <p:nvPr/>
        </p:nvCxnSpPr>
        <p:spPr>
          <a:xfrm>
            <a:off x="3961606" y="2667000"/>
            <a:ext cx="3657600" cy="1524000"/>
          </a:xfrm>
          <a:prstGeom prst="bentConnector3">
            <a:avLst>
              <a:gd name="adj1" fmla="val 65973"/>
            </a:avLst>
          </a:prstGeom>
          <a:ln w="63500">
            <a:solidFill>
              <a:srgbClr val="A1C064"/>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65" name="Gerade Verbindung mit Pfeil 19"/>
          <p:cNvCxnSpPr>
            <a:stCxn id="11" idx="3"/>
            <a:endCxn id="59" idx="1"/>
          </p:cNvCxnSpPr>
          <p:nvPr/>
        </p:nvCxnSpPr>
        <p:spPr>
          <a:xfrm flipV="1">
            <a:off x="3961606" y="3604310"/>
            <a:ext cx="3645768" cy="1691590"/>
          </a:xfrm>
          <a:prstGeom prst="bentConnector3">
            <a:avLst>
              <a:gd name="adj1" fmla="val 73689"/>
            </a:avLst>
          </a:prstGeom>
          <a:ln w="63500">
            <a:solidFill>
              <a:schemeClr val="accent3">
                <a:lumMod val="60000"/>
                <a:lumOff val="4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Gerade Verbindung mit Pfeil 19"/>
          <p:cNvCxnSpPr>
            <a:stCxn id="11" idx="3"/>
          </p:cNvCxnSpPr>
          <p:nvPr/>
        </p:nvCxnSpPr>
        <p:spPr>
          <a:xfrm flipV="1">
            <a:off x="3961606" y="4572000"/>
            <a:ext cx="3657600" cy="723900"/>
          </a:xfrm>
          <a:prstGeom prst="bentConnector3">
            <a:avLst>
              <a:gd name="adj1" fmla="val 73264"/>
            </a:avLst>
          </a:prstGeom>
          <a:ln w="63500">
            <a:solidFill>
              <a:schemeClr val="accent3">
                <a:lumMod val="60000"/>
                <a:lumOff val="40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82" name="Textfeld 81"/>
          <p:cNvSpPr txBox="1"/>
          <p:nvPr/>
        </p:nvSpPr>
        <p:spPr>
          <a:xfrm>
            <a:off x="4061557" y="2286000"/>
            <a:ext cx="2880320" cy="646331"/>
          </a:xfrm>
          <a:prstGeom prst="rect">
            <a:avLst/>
          </a:prstGeom>
          <a:noFill/>
        </p:spPr>
        <p:txBody>
          <a:bodyPr wrap="square" rtlCol="0">
            <a:spAutoFit/>
          </a:bodyPr>
          <a:lstStyle/>
          <a:p>
            <a:r>
              <a:rPr lang="de-CH" dirty="0" smtClean="0"/>
              <a:t>Aufmerksamkeit</a:t>
            </a:r>
          </a:p>
          <a:p>
            <a:endParaRPr lang="de-CH" dirty="0" smtClean="0"/>
          </a:p>
        </p:txBody>
      </p:sp>
      <p:sp>
        <p:nvSpPr>
          <p:cNvPr id="24" name="Textfeld 23"/>
          <p:cNvSpPr txBox="1"/>
          <p:nvPr/>
        </p:nvSpPr>
        <p:spPr>
          <a:xfrm>
            <a:off x="4032965" y="4916269"/>
            <a:ext cx="1656184" cy="646331"/>
          </a:xfrm>
          <a:prstGeom prst="rect">
            <a:avLst/>
          </a:prstGeom>
          <a:noFill/>
        </p:spPr>
        <p:txBody>
          <a:bodyPr wrap="square" rtlCol="0">
            <a:spAutoFit/>
          </a:bodyPr>
          <a:lstStyle/>
          <a:p>
            <a:r>
              <a:rPr lang="de-CH" dirty="0" smtClean="0"/>
              <a:t>Wahrnehmung</a:t>
            </a:r>
          </a:p>
          <a:p>
            <a:endParaRPr lang="de-CH" dirty="0" smtClean="0"/>
          </a:p>
        </p:txBody>
      </p:sp>
      <p:sp>
        <p:nvSpPr>
          <p:cNvPr id="25" name="Textfeld 24"/>
          <p:cNvSpPr txBox="1"/>
          <p:nvPr/>
        </p:nvSpPr>
        <p:spPr>
          <a:xfrm>
            <a:off x="4037806" y="3657600"/>
            <a:ext cx="2880320" cy="646331"/>
          </a:xfrm>
          <a:prstGeom prst="rect">
            <a:avLst/>
          </a:prstGeom>
          <a:noFill/>
        </p:spPr>
        <p:txBody>
          <a:bodyPr wrap="square" rtlCol="0">
            <a:spAutoFit/>
          </a:bodyPr>
          <a:lstStyle/>
          <a:p>
            <a:r>
              <a:rPr lang="de-CH" dirty="0" smtClean="0"/>
              <a:t>Vorbild-Funktion</a:t>
            </a:r>
          </a:p>
          <a:p>
            <a:endParaRPr lang="de-CH" dirty="0" smtClean="0"/>
          </a:p>
        </p:txBody>
      </p:sp>
      <p:cxnSp>
        <p:nvCxnSpPr>
          <p:cNvPr id="45" name="Gerade Verbindung mit Pfeil 19"/>
          <p:cNvCxnSpPr/>
          <p:nvPr/>
        </p:nvCxnSpPr>
        <p:spPr>
          <a:xfrm flipV="1">
            <a:off x="3961606" y="3810000"/>
            <a:ext cx="3657600" cy="228600"/>
          </a:xfrm>
          <a:prstGeom prst="bentConnector3">
            <a:avLst>
              <a:gd name="adj1" fmla="val 55208"/>
            </a:avLst>
          </a:prstGeom>
          <a:ln w="63500">
            <a:solidFill>
              <a:srgbClr val="AFC737"/>
            </a:solidFill>
            <a:tailEnd type="triangle" w="med" len="med"/>
          </a:ln>
        </p:spPr>
        <p:style>
          <a:lnRef idx="1">
            <a:schemeClr val="accent1"/>
          </a:lnRef>
          <a:fillRef idx="0">
            <a:schemeClr val="accent1"/>
          </a:fillRef>
          <a:effectRef idx="0">
            <a:schemeClr val="accent1"/>
          </a:effectRef>
          <a:fontRef idx="minor">
            <a:schemeClr val="tx1"/>
          </a:fontRef>
        </p:style>
      </p:cxnSp>
      <p:sp>
        <p:nvSpPr>
          <p:cNvPr id="26" name="Inhaltsplatzhalter 10"/>
          <p:cNvSpPr>
            <a:spLocks noGrp="1"/>
          </p:cNvSpPr>
          <p:nvPr>
            <p:ph sz="quarter" idx="14"/>
          </p:nvPr>
        </p:nvSpPr>
        <p:spPr>
          <a:xfrm>
            <a:off x="3862958" y="260921"/>
            <a:ext cx="4608512" cy="359767"/>
          </a:xfrm>
        </p:spPr>
        <p:txBody>
          <a:bodyPr/>
          <a:lstStyle/>
          <a:p>
            <a:r>
              <a:rPr lang="de-CH" dirty="0" smtClean="0"/>
              <a:t>IDENTIFIKATION/ Mir </a:t>
            </a:r>
            <a:r>
              <a:rPr lang="de-CH" dirty="0"/>
              <a:t>sind </a:t>
            </a:r>
            <a:r>
              <a:rPr lang="de-CH" dirty="0" err="1"/>
              <a:t>bsundrig</a:t>
            </a:r>
            <a:r>
              <a:rPr lang="de-CH" dirty="0" smtClean="0"/>
              <a:t>! / Wirkungen</a:t>
            </a:r>
            <a:endParaRPr lang="de-CH" dirty="0"/>
          </a:p>
        </p:txBody>
      </p:sp>
    </p:spTree>
    <p:extLst>
      <p:ext uri="{BB962C8B-B14F-4D97-AF65-F5344CB8AC3E}">
        <p14:creationId xmlns:p14="http://schemas.microsoft.com/office/powerpoint/2010/main" val="198577425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16"/>
          <p:cNvSpPr>
            <a:spLocks noGrp="1"/>
          </p:cNvSpPr>
          <p:nvPr>
            <p:ph type="title"/>
          </p:nvPr>
        </p:nvSpPr>
        <p:spPr/>
        <p:txBody>
          <a:bodyPr/>
          <a:lstStyle/>
          <a:p>
            <a:r>
              <a:rPr lang="de-CH" dirty="0" smtClean="0"/>
              <a:t>BUDGETPLANUNG</a:t>
            </a:r>
            <a:endParaRPr lang="de-CH" dirty="0"/>
          </a:p>
        </p:txBody>
      </p:sp>
      <p:sp>
        <p:nvSpPr>
          <p:cNvPr id="6" name="Datumsplatzhalter 5"/>
          <p:cNvSpPr>
            <a:spLocks noGrp="1"/>
          </p:cNvSpPr>
          <p:nvPr>
            <p:ph type="dt" sz="half" idx="10"/>
          </p:nvPr>
        </p:nvSpPr>
        <p:spPr/>
        <p:txBody>
          <a:bodyPr/>
          <a:lstStyle/>
          <a:p>
            <a:fld id="{9F0228B7-53E9-4A3B-BE5F-8648B5606538}" type="datetime2">
              <a:rPr lang="de-DE" smtClean="0"/>
              <a:pPr/>
              <a:t>Freitag, 30. Oktober 2015</a:t>
            </a:fld>
            <a:endParaRPr lang="de-CH"/>
          </a:p>
        </p:txBody>
      </p:sp>
      <p:graphicFrame>
        <p:nvGraphicFramePr>
          <p:cNvPr id="2" name="Inhaltsplatzhalter 1"/>
          <p:cNvGraphicFramePr>
            <a:graphicFrameLocks noGrp="1"/>
          </p:cNvGraphicFramePr>
          <p:nvPr>
            <p:ph sz="quarter" idx="14"/>
            <p:extLst>
              <p:ext uri="{D42A27DB-BD31-4B8C-83A1-F6EECF244321}">
                <p14:modId xmlns:p14="http://schemas.microsoft.com/office/powerpoint/2010/main" val="929116146"/>
              </p:ext>
            </p:extLst>
          </p:nvPr>
        </p:nvGraphicFramePr>
        <p:xfrm>
          <a:off x="2134766" y="2204864"/>
          <a:ext cx="7920880" cy="3369972"/>
        </p:xfrm>
        <a:graphic>
          <a:graphicData uri="http://schemas.openxmlformats.org/drawingml/2006/table">
            <a:tbl>
              <a:tblPr firstRow="1" bandRow="1">
                <a:tableStyleId>{2D5ABB26-0587-4C30-8999-92F81FD0307C}</a:tableStyleId>
              </a:tblPr>
              <a:tblGrid>
                <a:gridCol w="6048672"/>
                <a:gridCol w="1872208"/>
              </a:tblGrid>
              <a:tr h="561662">
                <a:tc>
                  <a:txBody>
                    <a:bodyPr/>
                    <a:lstStyle/>
                    <a:p>
                      <a:endParaRPr lang="de-CH" sz="2400" dirty="0"/>
                    </a:p>
                  </a:txBody>
                  <a:tcPr>
                    <a:lnR w="12700" cap="flat" cmpd="sng" algn="ctr">
                      <a:solidFill>
                        <a:srgbClr val="A7BE34"/>
                      </a:solidFill>
                      <a:prstDash val="solid"/>
                      <a:round/>
                      <a:headEnd type="none" w="med" len="med"/>
                      <a:tailEnd type="none" w="med" len="med"/>
                    </a:lnR>
                    <a:lnB w="12700" cap="flat" cmpd="sng" algn="ctr">
                      <a:solidFill>
                        <a:srgbClr val="A7BE34"/>
                      </a:solidFill>
                      <a:prstDash val="solid"/>
                      <a:round/>
                      <a:headEnd type="none" w="med" len="med"/>
                      <a:tailEnd type="none" w="med" len="med"/>
                    </a:lnB>
                  </a:tcPr>
                </a:tc>
                <a:tc>
                  <a:txBody>
                    <a:bodyPr/>
                    <a:lstStyle/>
                    <a:p>
                      <a:pPr algn="r"/>
                      <a:r>
                        <a:rPr lang="de-CH" sz="2400" dirty="0" smtClean="0"/>
                        <a:t>CHF</a:t>
                      </a:r>
                      <a:endParaRPr lang="de-CH" sz="2400" dirty="0"/>
                    </a:p>
                  </a:txBody>
                  <a:tcPr>
                    <a:lnL w="12700" cap="flat" cmpd="sng" algn="ctr">
                      <a:solidFill>
                        <a:srgbClr val="A7BE34"/>
                      </a:solidFill>
                      <a:prstDash val="solid"/>
                      <a:round/>
                      <a:headEnd type="none" w="med" len="med"/>
                      <a:tailEnd type="none" w="med" len="med"/>
                    </a:lnL>
                    <a:lnB w="12700" cap="flat" cmpd="sng" algn="ctr">
                      <a:solidFill>
                        <a:srgbClr val="A7BE34"/>
                      </a:solidFill>
                      <a:prstDash val="solid"/>
                      <a:round/>
                      <a:headEnd type="none" w="med" len="med"/>
                      <a:tailEnd type="none" w="med" len="med"/>
                    </a:lnB>
                  </a:tcPr>
                </a:tc>
              </a:tr>
              <a:tr h="561662">
                <a:tc>
                  <a:txBody>
                    <a:bodyPr/>
                    <a:lstStyle/>
                    <a:p>
                      <a:r>
                        <a:rPr lang="de-CH" sz="2400" dirty="0" err="1" smtClean="0"/>
                        <a:t>Buvette</a:t>
                      </a:r>
                      <a:endParaRPr lang="de-CH" sz="2400" dirty="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c>
                  <a:txBody>
                    <a:bodyPr/>
                    <a:lstStyle/>
                    <a:p>
                      <a:pPr algn="r"/>
                      <a:r>
                        <a:rPr lang="de-CH" sz="2400" dirty="0" smtClean="0"/>
                        <a:t>40‘000</a:t>
                      </a:r>
                      <a:endParaRPr lang="de-CH" sz="240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r>
              <a:tr h="561662">
                <a:tc>
                  <a:txBody>
                    <a:bodyPr/>
                    <a:lstStyle/>
                    <a:p>
                      <a:r>
                        <a:rPr lang="de-CH" sz="2400" dirty="0" smtClean="0"/>
                        <a:t>Fotowand mit Postkarten</a:t>
                      </a:r>
                      <a:endParaRPr lang="de-CH" sz="2400" dirty="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c>
                  <a:txBody>
                    <a:bodyPr/>
                    <a:lstStyle/>
                    <a:p>
                      <a:pPr algn="r"/>
                      <a:r>
                        <a:rPr lang="de-CH" sz="2400" dirty="0" smtClean="0"/>
                        <a:t>12‘000</a:t>
                      </a:r>
                      <a:endParaRPr lang="de-CH" sz="240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r>
              <a:tr h="561662">
                <a:tc>
                  <a:txBody>
                    <a:bodyPr/>
                    <a:lstStyle/>
                    <a:p>
                      <a:r>
                        <a:rPr lang="de-CH" sz="2400" dirty="0" err="1" smtClean="0"/>
                        <a:t>Seebuech</a:t>
                      </a:r>
                      <a:endParaRPr lang="de-CH" sz="2400" dirty="0" smtClean="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c>
                  <a:txBody>
                    <a:bodyPr/>
                    <a:lstStyle/>
                    <a:p>
                      <a:pPr algn="r"/>
                      <a:r>
                        <a:rPr lang="de-CH" sz="2400" dirty="0" smtClean="0"/>
                        <a:t>600</a:t>
                      </a:r>
                      <a:endParaRPr lang="de-CH" sz="240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r>
              <a:tr h="561662">
                <a:tc>
                  <a:txBody>
                    <a:bodyPr/>
                    <a:lstStyle/>
                    <a:p>
                      <a:r>
                        <a:rPr lang="de-CH" sz="2400" dirty="0" smtClean="0"/>
                        <a:t>Reserve und Unterhalt</a:t>
                      </a:r>
                      <a:endParaRPr lang="de-CH" sz="2400" dirty="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c>
                  <a:txBody>
                    <a:bodyPr/>
                    <a:lstStyle/>
                    <a:p>
                      <a:pPr algn="r"/>
                      <a:r>
                        <a:rPr lang="de-CH" sz="2400" dirty="0" smtClean="0"/>
                        <a:t>7800</a:t>
                      </a:r>
                      <a:endParaRPr lang="de-CH" sz="240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r>
              <a:tr h="561662">
                <a:tc>
                  <a:txBody>
                    <a:bodyPr/>
                    <a:lstStyle/>
                    <a:p>
                      <a:r>
                        <a:rPr lang="de-CH" sz="2400" dirty="0" smtClean="0"/>
                        <a:t>Total Budget (alle Massnahmen)</a:t>
                      </a:r>
                      <a:endParaRPr lang="de-CH" sz="2400" dirty="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28575" cap="flat" cmpd="sng" algn="ctr">
                      <a:solidFill>
                        <a:srgbClr val="A7BE34"/>
                      </a:solidFill>
                      <a:prstDash val="solid"/>
                      <a:round/>
                      <a:headEnd type="none" w="med" len="med"/>
                      <a:tailEnd type="none" w="med" len="med"/>
                    </a:lnB>
                  </a:tcPr>
                </a:tc>
                <a:tc>
                  <a:txBody>
                    <a:bodyPr/>
                    <a:lstStyle/>
                    <a:p>
                      <a:pPr algn="r"/>
                      <a:r>
                        <a:rPr lang="de-CH" sz="2400" dirty="0" smtClean="0"/>
                        <a:t>60‘400</a:t>
                      </a:r>
                      <a:endParaRPr lang="de-CH" sz="240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28575" cap="flat" cmpd="sng" algn="ctr">
                      <a:solidFill>
                        <a:srgbClr val="A7BE34"/>
                      </a:solidFill>
                      <a:prstDash val="solid"/>
                      <a:round/>
                      <a:headEnd type="none" w="med" len="med"/>
                      <a:tailEnd type="none" w="med" len="med"/>
                    </a:lnB>
                  </a:tcPr>
                </a:tc>
              </a:tr>
            </a:tbl>
          </a:graphicData>
        </a:graphic>
      </p:graphicFrame>
      <p:sp>
        <p:nvSpPr>
          <p:cNvPr id="5" name="Inhaltsplatzhalter 10"/>
          <p:cNvSpPr>
            <a:spLocks noGrp="1"/>
          </p:cNvSpPr>
          <p:nvPr>
            <p:ph sz="quarter" idx="14"/>
          </p:nvPr>
        </p:nvSpPr>
        <p:spPr>
          <a:xfrm>
            <a:off x="3862958" y="260921"/>
            <a:ext cx="4608512" cy="359767"/>
          </a:xfrm>
        </p:spPr>
        <p:txBody>
          <a:bodyPr/>
          <a:lstStyle/>
          <a:p>
            <a:r>
              <a:rPr lang="de-CH" dirty="0" smtClean="0"/>
              <a:t>IDENTIFIKATION/ Mir </a:t>
            </a:r>
            <a:r>
              <a:rPr lang="de-CH" dirty="0"/>
              <a:t>sind </a:t>
            </a:r>
            <a:r>
              <a:rPr lang="de-CH" dirty="0" err="1"/>
              <a:t>bsundrig</a:t>
            </a:r>
            <a:r>
              <a:rPr lang="de-CH" dirty="0" smtClean="0"/>
              <a:t>! / Budgetplanung</a:t>
            </a:r>
            <a:endParaRPr lang="de-CH" dirty="0"/>
          </a:p>
        </p:txBody>
      </p:sp>
    </p:spTree>
    <p:extLst>
      <p:ext uri="{BB962C8B-B14F-4D97-AF65-F5344CB8AC3E}">
        <p14:creationId xmlns:p14="http://schemas.microsoft.com/office/powerpoint/2010/main" val="14154229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dirty="0" smtClean="0"/>
              <a:t>Kampagne „Mir sind </a:t>
            </a:r>
            <a:r>
              <a:rPr lang="de-CH" dirty="0" err="1" smtClean="0"/>
              <a:t>bsundrig</a:t>
            </a:r>
            <a:r>
              <a:rPr lang="de-CH" dirty="0"/>
              <a:t>!</a:t>
            </a:r>
            <a:r>
              <a:rPr lang="de-CH" dirty="0" smtClean="0"/>
              <a:t>“</a:t>
            </a:r>
            <a:endParaRPr lang="de-CH" dirty="0"/>
          </a:p>
        </p:txBody>
      </p:sp>
      <p:sp>
        <p:nvSpPr>
          <p:cNvPr id="7" name="Inhaltsplatzhalter 5"/>
          <p:cNvSpPr>
            <a:spLocks noGrp="1"/>
          </p:cNvSpPr>
          <p:nvPr>
            <p:ph idx="1"/>
          </p:nvPr>
        </p:nvSpPr>
        <p:spPr/>
        <p:txBody>
          <a:bodyPr/>
          <a:lstStyle/>
          <a:p>
            <a:endParaRPr lang="de-CH" dirty="0" smtClean="0"/>
          </a:p>
          <a:p>
            <a:pPr marL="342900" indent="-342900">
              <a:buFont typeface="Arial" panose="020B0604020202020204" pitchFamily="34" charset="0"/>
              <a:buChar char="•"/>
            </a:pPr>
            <a:r>
              <a:rPr lang="de-CH" dirty="0" smtClean="0"/>
              <a:t>Kampagne kann längerfristig angelegt werden</a:t>
            </a:r>
          </a:p>
          <a:p>
            <a:pPr marL="342900" indent="-342900">
              <a:buFont typeface="Arial" panose="020B0604020202020204" pitchFamily="34" charset="0"/>
              <a:buChar char="•"/>
            </a:pPr>
            <a:r>
              <a:rPr lang="de-CH" dirty="0" smtClean="0"/>
              <a:t>Unkonventionell und kreativ</a:t>
            </a:r>
          </a:p>
          <a:p>
            <a:pPr marL="342900" indent="-342900">
              <a:buFont typeface="Arial" panose="020B0604020202020204" pitchFamily="34" charset="0"/>
              <a:buChar char="•"/>
            </a:pPr>
            <a:r>
              <a:rPr lang="de-CH" dirty="0" smtClean="0"/>
              <a:t>Visitenkarte für </a:t>
            </a:r>
            <a:r>
              <a:rPr lang="de-CH" dirty="0" err="1" smtClean="0"/>
              <a:t>Rüschlikon</a:t>
            </a:r>
            <a:endParaRPr lang="de-CH" dirty="0" smtClean="0"/>
          </a:p>
          <a:p>
            <a:pPr marL="342900" indent="-342900">
              <a:buFont typeface="Arial" panose="020B0604020202020204" pitchFamily="34" charset="0"/>
              <a:buChar char="•"/>
            </a:pPr>
            <a:r>
              <a:rPr lang="de-CH" dirty="0" smtClean="0"/>
              <a:t>Neue Wege begehen</a:t>
            </a:r>
          </a:p>
          <a:p>
            <a:pPr marL="342900" indent="-342900"/>
            <a:endParaRPr lang="de-CH" dirty="0" smtClean="0"/>
          </a:p>
          <a:p>
            <a:pPr marL="342900" indent="-342900">
              <a:buFont typeface="Arial" panose="020B0604020202020204" pitchFamily="34" charset="0"/>
              <a:buChar char="•"/>
            </a:pPr>
            <a:endParaRPr lang="de-CH" dirty="0" smtClean="0"/>
          </a:p>
        </p:txBody>
      </p:sp>
      <p:sp>
        <p:nvSpPr>
          <p:cNvPr id="5" name="Datumsplatzhalter 4"/>
          <p:cNvSpPr>
            <a:spLocks noGrp="1"/>
          </p:cNvSpPr>
          <p:nvPr>
            <p:ph type="dt" sz="half" idx="10"/>
          </p:nvPr>
        </p:nvSpPr>
        <p:spPr/>
        <p:txBody>
          <a:bodyPr/>
          <a:lstStyle/>
          <a:p>
            <a:fld id="{9F0228B7-53E9-4A3B-BE5F-8648B5606538}" type="datetime2">
              <a:rPr lang="de-DE" smtClean="0"/>
              <a:pPr/>
              <a:t>Freitag, 30. Oktober 2015</a:t>
            </a:fld>
            <a:endParaRPr lang="de-CH"/>
          </a:p>
        </p:txBody>
      </p:sp>
      <p:sp>
        <p:nvSpPr>
          <p:cNvPr id="9" name="Inhaltsplatzhalter 8"/>
          <p:cNvSpPr>
            <a:spLocks noGrp="1"/>
          </p:cNvSpPr>
          <p:nvPr>
            <p:ph idx="13"/>
          </p:nvPr>
        </p:nvSpPr>
        <p:spPr/>
        <p:txBody>
          <a:bodyPr/>
          <a:lstStyle/>
          <a:p>
            <a:endParaRPr lang="de-DE" dirty="0"/>
          </a:p>
        </p:txBody>
      </p:sp>
      <p:sp>
        <p:nvSpPr>
          <p:cNvPr id="6" name="Inhaltsplatzhalter 10"/>
          <p:cNvSpPr>
            <a:spLocks noGrp="1"/>
          </p:cNvSpPr>
          <p:nvPr>
            <p:ph sz="quarter" idx="14"/>
          </p:nvPr>
        </p:nvSpPr>
        <p:spPr>
          <a:xfrm>
            <a:off x="3862958" y="260921"/>
            <a:ext cx="4608512" cy="359767"/>
          </a:xfrm>
        </p:spPr>
        <p:txBody>
          <a:bodyPr/>
          <a:lstStyle/>
          <a:p>
            <a:r>
              <a:rPr lang="de-CH" dirty="0" smtClean="0"/>
              <a:t>IDENTIFIKATION/ Kampagne Mir </a:t>
            </a:r>
            <a:r>
              <a:rPr lang="de-CH" dirty="0"/>
              <a:t>sind </a:t>
            </a:r>
            <a:r>
              <a:rPr lang="de-CH" dirty="0" err="1"/>
              <a:t>bsundrig</a:t>
            </a:r>
            <a:r>
              <a:rPr lang="de-CH" dirty="0" smtClean="0"/>
              <a:t>! </a:t>
            </a:r>
            <a:endParaRPr lang="de-CH" dirty="0"/>
          </a:p>
        </p:txBody>
      </p:sp>
    </p:spTree>
    <p:extLst>
      <p:ext uri="{BB962C8B-B14F-4D97-AF65-F5344CB8AC3E}">
        <p14:creationId xmlns:p14="http://schemas.microsoft.com/office/powerpoint/2010/main" val="21841134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62960" y="4406902"/>
            <a:ext cx="10361851" cy="1362074"/>
          </a:xfrm>
          <a:ln>
            <a:solidFill>
              <a:srgbClr val="A7BE34"/>
            </a:solidFill>
          </a:ln>
        </p:spPr>
        <p:txBody>
          <a:bodyPr anchor="t">
            <a:normAutofit fontScale="90000"/>
          </a:bodyPr>
          <a:lstStyle/>
          <a:p>
            <a:pPr algn="ctr"/>
            <a:r>
              <a:rPr lang="de-CH" dirty="0" smtClean="0">
                <a:solidFill>
                  <a:srgbClr val="7C8D27"/>
                </a:solidFill>
              </a:rPr>
              <a:t>„</a:t>
            </a:r>
            <a:r>
              <a:rPr lang="de-CH" dirty="0" err="1" smtClean="0">
                <a:solidFill>
                  <a:srgbClr val="7C8D27"/>
                </a:solidFill>
              </a:rPr>
              <a:t>Tüpfsch</a:t>
            </a:r>
            <a:r>
              <a:rPr lang="de-CH" dirty="0" smtClean="0">
                <a:solidFill>
                  <a:srgbClr val="7C8D27"/>
                </a:solidFill>
              </a:rPr>
              <a:t>?“ </a:t>
            </a:r>
            <a:r>
              <a:rPr lang="de-CH" dirty="0" smtClean="0"/>
              <a:t>– Folgekampagne „</a:t>
            </a:r>
            <a:r>
              <a:rPr lang="de-CH" dirty="0" err="1" smtClean="0"/>
              <a:t>Triffsch</a:t>
            </a:r>
            <a:r>
              <a:rPr lang="de-CH" dirty="0" smtClean="0"/>
              <a:t>...?“</a:t>
            </a:r>
            <a:br>
              <a:rPr lang="de-CH" dirty="0" smtClean="0"/>
            </a:br>
            <a:r>
              <a:rPr lang="de-CH" sz="2222" b="0" dirty="0" err="1" smtClean="0"/>
              <a:t>Silla</a:t>
            </a:r>
            <a:r>
              <a:rPr lang="de-CH" sz="2222" b="0" dirty="0" smtClean="0"/>
              <a:t> </a:t>
            </a:r>
            <a:r>
              <a:rPr lang="de-CH" sz="2222" b="0" dirty="0" err="1" smtClean="0"/>
              <a:t>Gröbly</a:t>
            </a:r>
            <a:r>
              <a:rPr lang="de-CH" sz="2222" b="0" dirty="0" smtClean="0"/>
              <a:t>, Lucia Rettig, Lorenz Rieger </a:t>
            </a:r>
            <a:r>
              <a:rPr lang="de-CH" dirty="0" smtClean="0"/>
              <a:t/>
            </a:r>
            <a:br>
              <a:rPr lang="de-CH" dirty="0" smtClean="0"/>
            </a:br>
            <a:endParaRPr lang="de-CH" dirty="0"/>
          </a:p>
        </p:txBody>
      </p:sp>
      <p:sp>
        <p:nvSpPr>
          <p:cNvPr id="4" name="Datumsplatzhalter 3"/>
          <p:cNvSpPr>
            <a:spLocks noGrp="1"/>
          </p:cNvSpPr>
          <p:nvPr>
            <p:ph type="dt" sz="half" idx="10"/>
          </p:nvPr>
        </p:nvSpPr>
        <p:spPr/>
        <p:txBody>
          <a:bodyPr/>
          <a:lstStyle/>
          <a:p>
            <a:fld id="{71C94969-D0E8-43B9-8E67-74C9BF6281E5}" type="datetime2">
              <a:rPr lang="de-DE" smtClean="0"/>
              <a:pPr/>
              <a:t>Freitag, 30. Oktober 2015</a:t>
            </a:fld>
            <a:endParaRPr lang="de-CH"/>
          </a:p>
        </p:txBody>
      </p:sp>
      <p:pic>
        <p:nvPicPr>
          <p:cNvPr id="8" name="Bild 7" descr="IMG_6432.JPG"/>
          <p:cNvPicPr>
            <a:picLocks noChangeAspect="1"/>
          </p:cNvPicPr>
          <p:nvPr/>
        </p:nvPicPr>
        <p:blipFill>
          <a:blip r:embed="rId2"/>
          <a:srcRect t="36232" b="23188"/>
          <a:stretch>
            <a:fillRect/>
          </a:stretch>
        </p:blipFill>
        <p:spPr>
          <a:xfrm>
            <a:off x="989806" y="960782"/>
            <a:ext cx="10322152" cy="3154018"/>
          </a:xfrm>
          <a:prstGeom prst="rect">
            <a:avLst/>
          </a:prstGeom>
          <a:solidFill>
            <a:srgbClr val="C6D76F">
              <a:alpha val="53000"/>
            </a:srgbClr>
          </a:solidFill>
          <a:ln>
            <a:solidFill>
              <a:srgbClr val="AFC737"/>
            </a:solidFill>
          </a:ln>
        </p:spPr>
      </p:pic>
      <p:sp>
        <p:nvSpPr>
          <p:cNvPr id="10" name="Rechteck 9"/>
          <p:cNvSpPr/>
          <p:nvPr/>
        </p:nvSpPr>
        <p:spPr>
          <a:xfrm>
            <a:off x="990600" y="952500"/>
            <a:ext cx="10312400" cy="3162300"/>
          </a:xfrm>
          <a:prstGeom prst="rect">
            <a:avLst/>
          </a:prstGeom>
          <a:solidFill>
            <a:srgbClr val="A7BE34">
              <a:alpha val="28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spTree>
    <p:extLst>
      <p:ext uri="{BB962C8B-B14F-4D97-AF65-F5344CB8AC3E}">
        <p14:creationId xmlns:p14="http://schemas.microsoft.com/office/powerpoint/2010/main" val="28332788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CH" dirty="0" smtClean="0"/>
              <a:t>AGENDA</a:t>
            </a:r>
            <a:endParaRPr lang="de-CH" dirty="0"/>
          </a:p>
        </p:txBody>
      </p:sp>
      <p:sp>
        <p:nvSpPr>
          <p:cNvPr id="6" name="Inhaltsplatzhalter 5"/>
          <p:cNvSpPr>
            <a:spLocks noGrp="1"/>
          </p:cNvSpPr>
          <p:nvPr>
            <p:ph idx="1"/>
          </p:nvPr>
        </p:nvSpPr>
        <p:spPr>
          <a:xfrm>
            <a:off x="609521" y="1988841"/>
            <a:ext cx="5486479" cy="3528392"/>
          </a:xfrm>
          <a:noFill/>
          <a:ln>
            <a:noFill/>
          </a:ln>
        </p:spPr>
        <p:txBody>
          <a:bodyPr/>
          <a:lstStyle/>
          <a:p>
            <a:pPr marL="342900" indent="-342900">
              <a:buFont typeface="Arial" panose="020B0604020202020204" pitchFamily="34" charset="0"/>
              <a:buChar char="•"/>
            </a:pPr>
            <a:r>
              <a:rPr lang="de-CH" dirty="0" smtClean="0"/>
              <a:t>Kampagne „</a:t>
            </a:r>
            <a:r>
              <a:rPr lang="de-CH" dirty="0" err="1" smtClean="0"/>
              <a:t>Tüpfsch</a:t>
            </a:r>
            <a:r>
              <a:rPr lang="de-CH" dirty="0" smtClean="0"/>
              <a:t>?“</a:t>
            </a:r>
          </a:p>
          <a:p>
            <a:pPr marL="342900" indent="-342900">
              <a:buFont typeface="Arial" panose="020B0604020202020204" pitchFamily="34" charset="0"/>
              <a:buChar char="•"/>
            </a:pPr>
            <a:r>
              <a:rPr lang="de-CH" dirty="0" smtClean="0"/>
              <a:t>Grobziele</a:t>
            </a:r>
          </a:p>
          <a:p>
            <a:pPr marL="342900" indent="-342900">
              <a:buFont typeface="Arial" panose="020B0604020202020204" pitchFamily="34" charset="0"/>
              <a:buChar char="•"/>
            </a:pPr>
            <a:r>
              <a:rPr lang="de-CH" dirty="0" smtClean="0"/>
              <a:t>Massnahmenpaket</a:t>
            </a:r>
          </a:p>
          <a:p>
            <a:pPr marL="342900" indent="-342900">
              <a:buFont typeface="Arial" panose="020B0604020202020204" pitchFamily="34" charset="0"/>
              <a:buChar char="•"/>
            </a:pPr>
            <a:r>
              <a:rPr lang="de-CH" dirty="0" smtClean="0"/>
              <a:t>Wirkungen</a:t>
            </a:r>
          </a:p>
          <a:p>
            <a:pPr marL="342900" indent="-342900">
              <a:buFont typeface="Arial" panose="020B0604020202020204" pitchFamily="34" charset="0"/>
              <a:buChar char="•"/>
            </a:pPr>
            <a:r>
              <a:rPr lang="de-CH" dirty="0" smtClean="0"/>
              <a:t>Budget</a:t>
            </a:r>
          </a:p>
          <a:p>
            <a:pPr marL="342900" indent="-342900"/>
            <a:endParaRPr lang="de-CH" dirty="0" smtClean="0"/>
          </a:p>
          <a:p>
            <a:pPr marL="342900" indent="-342900">
              <a:buFont typeface="Arial" panose="020B0604020202020204" pitchFamily="34" charset="0"/>
              <a:buChar char="•"/>
            </a:pPr>
            <a:endParaRPr lang="de-CH" dirty="0" smtClean="0"/>
          </a:p>
          <a:p>
            <a:endParaRPr lang="de-CH" dirty="0" smtClean="0"/>
          </a:p>
          <a:p>
            <a:endParaRPr lang="de-CH" dirty="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dirty="0"/>
          </a:p>
        </p:txBody>
      </p:sp>
      <p:pic>
        <p:nvPicPr>
          <p:cNvPr id="11" name="Inhaltsplatzhalter 8" descr="IMG_6432.JPG"/>
          <p:cNvPicPr>
            <a:picLocks noChangeAspect="1"/>
          </p:cNvPicPr>
          <p:nvPr/>
        </p:nvPicPr>
        <p:blipFill>
          <a:blip r:embed="rId2"/>
          <a:srcRect t="7407" b="7407"/>
          <a:stretch>
            <a:fillRect/>
          </a:stretch>
        </p:blipFill>
        <p:spPr>
          <a:xfrm>
            <a:off x="6019006" y="1676400"/>
            <a:ext cx="5486400" cy="3505200"/>
          </a:xfrm>
          <a:prstGeom prst="rect">
            <a:avLst/>
          </a:prstGeom>
          <a:ln w="3175" cap="flat" cmpd="sng" algn="ctr">
            <a:solidFill>
              <a:schemeClr val="tx1"/>
            </a:solidFill>
            <a:prstDash val="solid"/>
            <a:round/>
            <a:headEnd type="none" w="med" len="med"/>
            <a:tailEnd type="none" w="med" len="med"/>
          </a:ln>
        </p:spPr>
      </p:pic>
      <p:sp>
        <p:nvSpPr>
          <p:cNvPr id="7" name="Textfeld 6"/>
          <p:cNvSpPr txBox="1"/>
          <p:nvPr/>
        </p:nvSpPr>
        <p:spPr>
          <a:xfrm>
            <a:off x="10286206" y="5133201"/>
            <a:ext cx="1295400" cy="276999"/>
          </a:xfrm>
          <a:prstGeom prst="rect">
            <a:avLst/>
          </a:prstGeom>
          <a:noFill/>
        </p:spPr>
        <p:txBody>
          <a:bodyPr wrap="square" rtlCol="0">
            <a:spAutoFit/>
          </a:bodyPr>
          <a:lstStyle/>
          <a:p>
            <a:pPr algn="r"/>
            <a:r>
              <a:rPr lang="de-CH" sz="1200" dirty="0" smtClean="0"/>
              <a:t>Quelle: </a:t>
            </a:r>
            <a:r>
              <a:rPr lang="de-CH" sz="1200" dirty="0" err="1" smtClean="0"/>
              <a:t>UImpact</a:t>
            </a:r>
            <a:endParaRPr lang="de-CH" sz="1200" dirty="0" smtClean="0"/>
          </a:p>
        </p:txBody>
      </p:sp>
    </p:spTree>
    <p:extLst>
      <p:ext uri="{BB962C8B-B14F-4D97-AF65-F5344CB8AC3E}">
        <p14:creationId xmlns:p14="http://schemas.microsoft.com/office/powerpoint/2010/main" val="332432238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CH" dirty="0" smtClean="0"/>
              <a:t>Kampagne „</a:t>
            </a:r>
            <a:r>
              <a:rPr lang="de-CH" dirty="0" err="1" smtClean="0"/>
              <a:t>Tüpfsch</a:t>
            </a:r>
            <a:r>
              <a:rPr lang="de-CH" dirty="0" smtClean="0"/>
              <a:t>?“</a:t>
            </a:r>
            <a:endParaRPr lang="de-CH" dirty="0"/>
          </a:p>
        </p:txBody>
      </p:sp>
      <p:sp>
        <p:nvSpPr>
          <p:cNvPr id="6" name="Inhaltsplatzhalter 5"/>
          <p:cNvSpPr>
            <a:spLocks noGrp="1"/>
          </p:cNvSpPr>
          <p:nvPr>
            <p:ph idx="1"/>
          </p:nvPr>
        </p:nvSpPr>
        <p:spPr/>
        <p:txBody>
          <a:bodyPr>
            <a:normAutofit/>
          </a:bodyPr>
          <a:lstStyle/>
          <a:p>
            <a:r>
              <a:rPr lang="de-CH" dirty="0" smtClean="0"/>
              <a:t>Warum „</a:t>
            </a:r>
            <a:r>
              <a:rPr lang="de-CH" dirty="0" err="1" smtClean="0"/>
              <a:t>Tüpfsch</a:t>
            </a:r>
            <a:r>
              <a:rPr lang="de-CH" dirty="0" smtClean="0"/>
              <a:t>?“? </a:t>
            </a:r>
          </a:p>
          <a:p>
            <a:pPr marL="342900" indent="-342900">
              <a:buFont typeface="Arial" panose="020B0604020202020204" pitchFamily="34" charset="0"/>
              <a:buChar char="•"/>
            </a:pPr>
            <a:r>
              <a:rPr lang="de-CH" dirty="0" smtClean="0"/>
              <a:t>Positive Resonanz </a:t>
            </a:r>
            <a:r>
              <a:rPr lang="de-CH" dirty="0" smtClean="0">
                <a:sym typeface="Wingdings"/>
              </a:rPr>
              <a:t></a:t>
            </a:r>
            <a:r>
              <a:rPr lang="de-CH" dirty="0" smtClean="0"/>
              <a:t> angelehnt an „</a:t>
            </a:r>
            <a:r>
              <a:rPr lang="de-CH" dirty="0" err="1" smtClean="0"/>
              <a:t>Triffsch</a:t>
            </a:r>
            <a:r>
              <a:rPr lang="de-CH" dirty="0" smtClean="0"/>
              <a:t>...?“</a:t>
            </a:r>
          </a:p>
          <a:p>
            <a:r>
              <a:rPr lang="de-CH" dirty="0" smtClean="0"/>
              <a:t>Wer?</a:t>
            </a:r>
          </a:p>
          <a:p>
            <a:pPr lvl="1">
              <a:buFont typeface="Arial"/>
              <a:buChar char="•"/>
            </a:pPr>
            <a:r>
              <a:rPr lang="de-CH" dirty="0" smtClean="0"/>
              <a:t>Junge und junge Erwachsene</a:t>
            </a:r>
          </a:p>
          <a:p>
            <a:pPr lvl="1">
              <a:buNone/>
            </a:pPr>
            <a:r>
              <a:rPr lang="de-CH" dirty="0" smtClean="0"/>
              <a:t>Wann?</a:t>
            </a:r>
          </a:p>
          <a:p>
            <a:pPr lvl="1"/>
            <a:r>
              <a:rPr lang="de-CH" dirty="0" smtClean="0"/>
              <a:t>Wochenenden	</a:t>
            </a:r>
          </a:p>
          <a:p>
            <a:pPr lvl="1">
              <a:buNone/>
            </a:pPr>
            <a:endParaRPr lang="de-CH" dirty="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8" name="Inhaltsplatzhalter 7"/>
          <p:cNvSpPr>
            <a:spLocks noGrp="1"/>
          </p:cNvSpPr>
          <p:nvPr>
            <p:ph sz="quarter" idx="14"/>
          </p:nvPr>
        </p:nvSpPr>
        <p:spPr>
          <a:xfrm>
            <a:off x="4114006" y="228600"/>
            <a:ext cx="3528392" cy="432047"/>
          </a:xfrm>
        </p:spPr>
        <p:txBody>
          <a:bodyPr/>
          <a:lstStyle/>
          <a:p>
            <a:r>
              <a:rPr lang="de-CH" dirty="0" smtClean="0"/>
              <a:t>WERTHALTUNG / Kampagne „</a:t>
            </a:r>
            <a:r>
              <a:rPr lang="de-CH" dirty="0" err="1" smtClean="0"/>
              <a:t>Tüpfsch</a:t>
            </a:r>
            <a:r>
              <a:rPr lang="de-CH" dirty="0" smtClean="0"/>
              <a:t>?“</a:t>
            </a:r>
            <a:endParaRPr lang="de-CH" dirty="0"/>
          </a:p>
        </p:txBody>
      </p:sp>
      <p:pic>
        <p:nvPicPr>
          <p:cNvPr id="11" name="Bild 10" descr="müll (1).jpg"/>
          <p:cNvPicPr>
            <a:picLocks noChangeAspect="1"/>
          </p:cNvPicPr>
          <p:nvPr/>
        </p:nvPicPr>
        <p:blipFill>
          <a:blip r:embed="rId2"/>
          <a:stretch>
            <a:fillRect/>
          </a:stretch>
        </p:blipFill>
        <p:spPr>
          <a:xfrm>
            <a:off x="6400006" y="1295400"/>
            <a:ext cx="5576455" cy="3714750"/>
          </a:xfrm>
          <a:prstGeom prst="rect">
            <a:avLst/>
          </a:prstGeom>
          <a:ln w="3175" cmpd="sng">
            <a:solidFill>
              <a:schemeClr val="tx1"/>
            </a:solidFill>
          </a:ln>
        </p:spPr>
      </p:pic>
      <p:pic>
        <p:nvPicPr>
          <p:cNvPr id="10" name="Bild 9" descr="Grillen.jpg"/>
          <p:cNvPicPr>
            <a:picLocks noChangeAspect="1"/>
          </p:cNvPicPr>
          <p:nvPr/>
        </p:nvPicPr>
        <p:blipFill>
          <a:blip r:embed="rId3"/>
          <a:srcRect b="27586"/>
          <a:stretch>
            <a:fillRect/>
          </a:stretch>
        </p:blipFill>
        <p:spPr>
          <a:xfrm>
            <a:off x="5638006" y="3790950"/>
            <a:ext cx="4572000" cy="2000250"/>
          </a:xfrm>
          <a:prstGeom prst="rect">
            <a:avLst/>
          </a:prstGeom>
          <a:ln w="3175" cmpd="sng">
            <a:solidFill>
              <a:schemeClr val="tx1"/>
            </a:solidFill>
          </a:ln>
        </p:spPr>
      </p:pic>
      <p:pic>
        <p:nvPicPr>
          <p:cNvPr id="9" name="Bild 8" descr="triffsch-logo.jpg"/>
          <p:cNvPicPr>
            <a:picLocks noChangeAspect="1"/>
          </p:cNvPicPr>
          <p:nvPr/>
        </p:nvPicPr>
        <p:blipFill>
          <a:blip r:embed="rId4">
            <a:clrChange>
              <a:clrFrom>
                <a:srgbClr val="FFFFFF"/>
              </a:clrFrom>
              <a:clrTo>
                <a:srgbClr val="FFFFFF">
                  <a:alpha val="0"/>
                </a:srgbClr>
              </a:clrTo>
            </a:clrChange>
          </a:blip>
          <a:stretch>
            <a:fillRect/>
          </a:stretch>
        </p:blipFill>
        <p:spPr>
          <a:xfrm>
            <a:off x="5561806" y="1981200"/>
            <a:ext cx="1981200" cy="1981200"/>
          </a:xfrm>
          <a:prstGeom prst="rect">
            <a:avLst/>
          </a:prstGeom>
        </p:spPr>
      </p:pic>
      <p:sp>
        <p:nvSpPr>
          <p:cNvPr id="12" name="Textfeld 11"/>
          <p:cNvSpPr txBox="1"/>
          <p:nvPr/>
        </p:nvSpPr>
        <p:spPr>
          <a:xfrm>
            <a:off x="10133806" y="4953000"/>
            <a:ext cx="1905000" cy="276999"/>
          </a:xfrm>
          <a:prstGeom prst="rect">
            <a:avLst/>
          </a:prstGeom>
          <a:noFill/>
        </p:spPr>
        <p:txBody>
          <a:bodyPr wrap="square" rtlCol="0">
            <a:spAutoFit/>
          </a:bodyPr>
          <a:lstStyle/>
          <a:p>
            <a:pPr algn="r"/>
            <a:r>
              <a:rPr lang="de-CH" sz="1200" dirty="0" smtClean="0"/>
              <a:t>Quelle: </a:t>
            </a:r>
            <a:r>
              <a:rPr lang="de-CH" sz="1200" dirty="0" err="1" smtClean="0"/>
              <a:t>bazonline.ch</a:t>
            </a:r>
            <a:endParaRPr lang="de-CH" sz="1200" dirty="0" smtClean="0"/>
          </a:p>
        </p:txBody>
      </p:sp>
      <p:sp>
        <p:nvSpPr>
          <p:cNvPr id="13" name="Textfeld 12"/>
          <p:cNvSpPr txBox="1"/>
          <p:nvPr/>
        </p:nvSpPr>
        <p:spPr>
          <a:xfrm>
            <a:off x="8381206" y="5742801"/>
            <a:ext cx="1905000" cy="276999"/>
          </a:xfrm>
          <a:prstGeom prst="rect">
            <a:avLst/>
          </a:prstGeom>
          <a:noFill/>
        </p:spPr>
        <p:txBody>
          <a:bodyPr wrap="square" rtlCol="0">
            <a:spAutoFit/>
          </a:bodyPr>
          <a:lstStyle/>
          <a:p>
            <a:pPr algn="r"/>
            <a:r>
              <a:rPr lang="de-CH" sz="1200" dirty="0" smtClean="0"/>
              <a:t>Quelle: </a:t>
            </a:r>
            <a:r>
              <a:rPr lang="de-CH" sz="1200" dirty="0" err="1" smtClean="0"/>
              <a:t>berliner-kurier.de</a:t>
            </a:r>
            <a:endParaRPr lang="de-CH" sz="1200" dirty="0" smtClean="0"/>
          </a:p>
        </p:txBody>
      </p:sp>
    </p:spTree>
    <p:extLst>
      <p:ext uri="{BB962C8B-B14F-4D97-AF65-F5344CB8AC3E}">
        <p14:creationId xmlns:p14="http://schemas.microsoft.com/office/powerpoint/2010/main" val="5173580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 7" descr="IMG_6432.JPG"/>
          <p:cNvPicPr>
            <a:picLocks noChangeAspect="1"/>
          </p:cNvPicPr>
          <p:nvPr/>
        </p:nvPicPr>
        <p:blipFill>
          <a:blip r:embed="rId3"/>
          <a:srcRect t="36232" b="23188"/>
          <a:stretch>
            <a:fillRect/>
          </a:stretch>
        </p:blipFill>
        <p:spPr>
          <a:xfrm>
            <a:off x="406856" y="1680862"/>
            <a:ext cx="11376982" cy="3476330"/>
          </a:xfrm>
          <a:prstGeom prst="rect">
            <a:avLst/>
          </a:prstGeom>
          <a:solidFill>
            <a:srgbClr val="C6D76F">
              <a:alpha val="53000"/>
            </a:srgbClr>
          </a:solidFill>
          <a:ln>
            <a:solidFill>
              <a:srgbClr val="AFC737"/>
            </a:solidFill>
          </a:ln>
        </p:spPr>
      </p:pic>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Tree>
    <p:extLst>
      <p:ext uri="{BB962C8B-B14F-4D97-AF65-F5344CB8AC3E}">
        <p14:creationId xmlns:p14="http://schemas.microsoft.com/office/powerpoint/2010/main" val="299295790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CH" dirty="0" smtClean="0"/>
              <a:t>GROBZIELE</a:t>
            </a:r>
            <a:endParaRPr lang="de-CH" dirty="0"/>
          </a:p>
        </p:txBody>
      </p:sp>
      <p:sp>
        <p:nvSpPr>
          <p:cNvPr id="7" name="Inhaltsplatzhalter 6"/>
          <p:cNvSpPr>
            <a:spLocks noGrp="1"/>
          </p:cNvSpPr>
          <p:nvPr>
            <p:ph sz="half" idx="2"/>
          </p:nvPr>
        </p:nvSpPr>
        <p:spPr>
          <a:xfrm>
            <a:off x="609521" y="1988841"/>
            <a:ext cx="5386216" cy="3528392"/>
          </a:xfrm>
          <a:ln w="9525">
            <a:noFill/>
          </a:ln>
        </p:spPr>
        <p:txBody>
          <a:bodyPr/>
          <a:lstStyle/>
          <a:p>
            <a:endParaRPr lang="de-CH" dirty="0" smtClean="0"/>
          </a:p>
          <a:p>
            <a:pPr marL="342900" indent="-342900">
              <a:buFont typeface="Arial" panose="020B0604020202020204" pitchFamily="34" charset="0"/>
              <a:buChar char="•"/>
            </a:pPr>
            <a:r>
              <a:rPr lang="de-CH" dirty="0" smtClean="0"/>
              <a:t>Veränderung der Werthaltung</a:t>
            </a:r>
          </a:p>
          <a:p>
            <a:pPr marL="342900" indent="-342900">
              <a:buFont typeface="Arial" panose="020B0604020202020204" pitchFamily="34" charset="0"/>
              <a:buChar char="•"/>
            </a:pPr>
            <a:r>
              <a:rPr lang="de-CH" dirty="0" err="1" smtClean="0"/>
              <a:t>Partizipative</a:t>
            </a:r>
            <a:r>
              <a:rPr lang="de-CH" dirty="0" smtClean="0"/>
              <a:t> Prozesse einleiten</a:t>
            </a:r>
          </a:p>
          <a:p>
            <a:pPr marL="342900" indent="-342900">
              <a:buFont typeface="Arial" panose="020B0604020202020204" pitchFamily="34" charset="0"/>
              <a:buChar char="•"/>
            </a:pPr>
            <a:r>
              <a:rPr lang="de-CH" dirty="0" smtClean="0"/>
              <a:t>Stärkung der Selbstverantwortung</a:t>
            </a:r>
          </a:p>
          <a:p>
            <a:pPr marL="342900" indent="-342900">
              <a:buFont typeface="Arial" panose="020B0604020202020204" pitchFamily="34" charset="0"/>
              <a:buChar char="•"/>
            </a:pPr>
            <a:r>
              <a:rPr lang="de-CH" dirty="0" smtClean="0"/>
              <a:t>Integration</a:t>
            </a:r>
            <a:endParaRPr lang="de-CH" dirty="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dirty="0"/>
          </a:p>
        </p:txBody>
      </p:sp>
      <p:pic>
        <p:nvPicPr>
          <p:cNvPr id="13" name="Inhaltsplatzhalter 12" descr="clean up together.jpg"/>
          <p:cNvPicPr>
            <a:picLocks noGrp="1" noChangeAspect="1"/>
          </p:cNvPicPr>
          <p:nvPr>
            <p:ph sz="quarter" idx="14"/>
          </p:nvPr>
        </p:nvPicPr>
        <p:blipFill>
          <a:blip r:embed="rId2"/>
          <a:stretch>
            <a:fillRect/>
          </a:stretch>
        </p:blipFill>
        <p:spPr>
          <a:xfrm>
            <a:off x="6019006" y="1676400"/>
            <a:ext cx="5480209" cy="3473450"/>
          </a:xfrm>
          <a:ln w="3175" cap="flat" cmpd="sng" algn="ctr">
            <a:solidFill>
              <a:schemeClr val="tx1"/>
            </a:solidFill>
            <a:prstDash val="solid"/>
            <a:round/>
            <a:headEnd type="none" w="med" len="med"/>
            <a:tailEnd type="none" w="med" len="med"/>
          </a:ln>
        </p:spPr>
      </p:pic>
      <p:sp>
        <p:nvSpPr>
          <p:cNvPr id="6" name="Textfeld 5"/>
          <p:cNvSpPr txBox="1"/>
          <p:nvPr/>
        </p:nvSpPr>
        <p:spPr>
          <a:xfrm>
            <a:off x="10133806" y="5105400"/>
            <a:ext cx="1447800" cy="276999"/>
          </a:xfrm>
          <a:prstGeom prst="rect">
            <a:avLst/>
          </a:prstGeom>
          <a:noFill/>
        </p:spPr>
        <p:txBody>
          <a:bodyPr wrap="square" rtlCol="0">
            <a:spAutoFit/>
          </a:bodyPr>
          <a:lstStyle/>
          <a:p>
            <a:r>
              <a:rPr lang="de-CH" sz="1200" dirty="0" smtClean="0"/>
              <a:t>Quelle: </a:t>
            </a:r>
            <a:r>
              <a:rPr lang="de-CH" sz="1200" dirty="0" err="1" smtClean="0"/>
              <a:t>mirror.co.uk</a:t>
            </a:r>
            <a:endParaRPr lang="de-CH" sz="1200" dirty="0" smtClean="0"/>
          </a:p>
        </p:txBody>
      </p:sp>
      <p:sp>
        <p:nvSpPr>
          <p:cNvPr id="8" name="Inhaltsplatzhalter 7"/>
          <p:cNvSpPr txBox="1">
            <a:spLocks/>
          </p:cNvSpPr>
          <p:nvPr/>
        </p:nvSpPr>
        <p:spPr>
          <a:xfrm>
            <a:off x="3428206" y="228600"/>
            <a:ext cx="4848200" cy="432047"/>
          </a:xfrm>
          <a:prstGeom prst="rect">
            <a:avLst/>
          </a:prstGeom>
        </p:spPr>
        <p:txBody>
          <a:bodyPr vert="horz" lIns="91440" tIns="45720" rIns="91440" bIns="45720" rtlCol="0">
            <a:noAutofit/>
          </a:bodyPr>
          <a:lstStyle/>
          <a:p>
            <a:pPr marL="0" marR="0" lvl="0" indent="0" algn="ctr" defTabSz="914400" rtl="0" eaLnBrk="1" fontAlgn="auto" latinLnBrk="0" hangingPunct="1">
              <a:lnSpc>
                <a:spcPct val="100000"/>
              </a:lnSpc>
              <a:spcBef>
                <a:spcPct val="20000"/>
              </a:spcBef>
              <a:spcAft>
                <a:spcPts val="0"/>
              </a:spcAft>
              <a:buClr>
                <a:srgbClr val="A7BE34"/>
              </a:buClr>
              <a:buSzTx/>
              <a:buFont typeface="Arial" panose="020B0604020202020204" pitchFamily="34" charset="0"/>
              <a:buNone/>
              <a:tabLst/>
              <a:defRPr/>
            </a:pPr>
            <a:r>
              <a:rPr kumimoji="0" lang="de-CH" sz="1600" b="0" i="0" u="none" strike="noStrike" kern="1200" cap="none" spc="0" normalizeH="0" baseline="0" noProof="0" dirty="0" smtClean="0">
                <a:ln>
                  <a:noFill/>
                </a:ln>
                <a:solidFill>
                  <a:schemeClr val="bg1">
                    <a:lumMod val="65000"/>
                  </a:schemeClr>
                </a:solidFill>
                <a:effectLst/>
                <a:uLnTx/>
                <a:uFillTx/>
                <a:latin typeface="+mn-lt"/>
                <a:ea typeface="+mn-ea"/>
                <a:cs typeface="+mn-cs"/>
              </a:rPr>
              <a:t>WERTHALTUNG / Kampagne „</a:t>
            </a:r>
            <a:r>
              <a:rPr kumimoji="0" lang="de-CH" sz="1600" b="0" i="0" u="none" strike="noStrike" kern="1200" cap="none" spc="0" normalizeH="0" baseline="0" noProof="0" dirty="0" err="1" smtClean="0">
                <a:ln>
                  <a:noFill/>
                </a:ln>
                <a:solidFill>
                  <a:schemeClr val="bg1">
                    <a:lumMod val="65000"/>
                  </a:schemeClr>
                </a:solidFill>
                <a:effectLst/>
                <a:uLnTx/>
                <a:uFillTx/>
                <a:latin typeface="+mn-lt"/>
                <a:ea typeface="+mn-ea"/>
                <a:cs typeface="+mn-cs"/>
              </a:rPr>
              <a:t>Tüpfsch</a:t>
            </a:r>
            <a:r>
              <a:rPr kumimoji="0" lang="de-CH" sz="1600" b="0" i="0" u="none" strike="noStrike" kern="1200" cap="none" spc="0" normalizeH="0" baseline="0" noProof="0" dirty="0" smtClean="0">
                <a:ln>
                  <a:noFill/>
                </a:ln>
                <a:solidFill>
                  <a:schemeClr val="bg1">
                    <a:lumMod val="65000"/>
                  </a:schemeClr>
                </a:solidFill>
                <a:effectLst/>
                <a:uLnTx/>
                <a:uFillTx/>
                <a:latin typeface="+mn-lt"/>
                <a:ea typeface="+mn-ea"/>
                <a:cs typeface="+mn-cs"/>
              </a:rPr>
              <a:t>?“ / Grobziele</a:t>
            </a:r>
            <a:endParaRPr kumimoji="0" lang="de-CH" sz="1600" b="0" i="0" u="none" strike="noStrike" kern="1200" cap="none" spc="0" normalizeH="0" baseline="0" noProof="0" dirty="0">
              <a:ln>
                <a:noFill/>
              </a:ln>
              <a:solidFill>
                <a:schemeClr val="bg1">
                  <a:lumMod val="65000"/>
                </a:schemeClr>
              </a:solidFill>
              <a:effectLst/>
              <a:uLnTx/>
              <a:uFillTx/>
              <a:latin typeface="+mn-lt"/>
              <a:ea typeface="+mn-ea"/>
              <a:cs typeface="+mn-cs"/>
            </a:endParaRPr>
          </a:p>
        </p:txBody>
      </p:sp>
    </p:spTree>
    <p:extLst>
      <p:ext uri="{BB962C8B-B14F-4D97-AF65-F5344CB8AC3E}">
        <p14:creationId xmlns:p14="http://schemas.microsoft.com/office/powerpoint/2010/main" val="21203515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p:cNvSpPr>
            <a:spLocks noGrp="1"/>
          </p:cNvSpPr>
          <p:nvPr>
            <p:ph type="title"/>
          </p:nvPr>
        </p:nvSpPr>
        <p:spPr/>
        <p:txBody>
          <a:bodyPr/>
          <a:lstStyle/>
          <a:p>
            <a:r>
              <a:rPr lang="de-CH" dirty="0" smtClean="0"/>
              <a:t>MASSNAHMENPAKET 1/2</a:t>
            </a:r>
            <a:endParaRPr lang="de-CH" dirty="0"/>
          </a:p>
        </p:txBody>
      </p:sp>
      <p:sp>
        <p:nvSpPr>
          <p:cNvPr id="13" name="Inhaltsplatzhalter 12"/>
          <p:cNvSpPr>
            <a:spLocks noGrp="1"/>
          </p:cNvSpPr>
          <p:nvPr>
            <p:ph idx="1"/>
          </p:nvPr>
        </p:nvSpPr>
        <p:spPr/>
        <p:txBody>
          <a:bodyPr>
            <a:normAutofit lnSpcReduction="10000"/>
          </a:bodyPr>
          <a:lstStyle/>
          <a:p>
            <a:pPr lvl="1">
              <a:buFont typeface="Arial"/>
              <a:buChar char="•"/>
            </a:pPr>
            <a:r>
              <a:rPr lang="de-CH" dirty="0" smtClean="0"/>
              <a:t>Abfallfreie Zone (nicht reinigen / reinigen)</a:t>
            </a:r>
          </a:p>
          <a:p>
            <a:pPr>
              <a:buFont typeface="Arial"/>
              <a:buChar char="•"/>
            </a:pPr>
            <a:endParaRPr lang="de-CH" dirty="0" smtClean="0"/>
          </a:p>
          <a:p>
            <a:pPr lvl="1">
              <a:buFont typeface="Arial"/>
              <a:buChar char="•"/>
            </a:pPr>
            <a:r>
              <a:rPr lang="de-CH" dirty="0" err="1" smtClean="0"/>
              <a:t>Littering-Barometer</a:t>
            </a:r>
            <a:endParaRPr lang="de-CH" dirty="0" smtClean="0"/>
          </a:p>
          <a:p>
            <a:pPr marL="342900" indent="-342900">
              <a:buFont typeface="Arial"/>
              <a:buChar char="•"/>
            </a:pPr>
            <a:endParaRPr lang="de-CH" dirty="0" smtClean="0"/>
          </a:p>
          <a:p>
            <a:pPr lvl="1">
              <a:buFont typeface="Arial"/>
              <a:buChar char="•"/>
            </a:pPr>
            <a:r>
              <a:rPr lang="de-CH" dirty="0" smtClean="0"/>
              <a:t>Aschenbecherdose (mit Wettbewerb) </a:t>
            </a:r>
          </a:p>
          <a:p>
            <a:pPr lvl="1">
              <a:buFont typeface="Arial"/>
              <a:buChar char="•"/>
            </a:pPr>
            <a:endParaRPr lang="de-CH" dirty="0" smtClean="0"/>
          </a:p>
          <a:p>
            <a:pPr lvl="1">
              <a:buFont typeface="Arial"/>
              <a:buChar char="•"/>
            </a:pPr>
            <a:r>
              <a:rPr lang="de-CH" dirty="0" smtClean="0"/>
              <a:t>Startveranstaltung</a:t>
            </a:r>
          </a:p>
          <a:p>
            <a:endParaRPr lang="de-CH" dirty="0" smtClean="0"/>
          </a:p>
          <a:p>
            <a:pPr lvl="1">
              <a:buFont typeface="Arial"/>
              <a:buChar char="•"/>
            </a:pPr>
            <a:r>
              <a:rPr lang="de-CH" dirty="0" smtClean="0"/>
              <a:t>Feinreinigung der Seeanlagen</a:t>
            </a:r>
          </a:p>
          <a:p>
            <a:endParaRPr lang="de-CH" dirty="0" smtClean="0"/>
          </a:p>
          <a:p>
            <a:pPr marL="342900" indent="-342900"/>
            <a:endParaRPr lang="de-CH" dirty="0"/>
          </a:p>
        </p:txBody>
      </p:sp>
      <p:sp>
        <p:nvSpPr>
          <p:cNvPr id="5" name="Datumsplatzhalter 4"/>
          <p:cNvSpPr>
            <a:spLocks noGrp="1"/>
          </p:cNvSpPr>
          <p:nvPr>
            <p:ph type="dt" sz="half" idx="10"/>
          </p:nvPr>
        </p:nvSpPr>
        <p:spPr/>
        <p:txBody>
          <a:bodyPr/>
          <a:lstStyle/>
          <a:p>
            <a:fld id="{9F0228B7-53E9-4A3B-BE5F-8648B5606538}" type="datetime2">
              <a:rPr lang="de-DE" smtClean="0"/>
              <a:pPr/>
              <a:t>Freitag, 30. Oktober 2015</a:t>
            </a:fld>
            <a:endParaRPr lang="de-CH"/>
          </a:p>
        </p:txBody>
      </p:sp>
      <p:pic>
        <p:nvPicPr>
          <p:cNvPr id="11" name="Inhaltsplatzhalter 10" descr="Littering-Saeule_auf_dem_Theaterplatz_22.8.05.jpg"/>
          <p:cNvPicPr>
            <a:picLocks noGrp="1" noChangeAspect="1"/>
          </p:cNvPicPr>
          <p:nvPr>
            <p:ph sz="quarter" idx="14"/>
          </p:nvPr>
        </p:nvPicPr>
        <p:blipFill>
          <a:blip r:embed="rId2"/>
          <a:srcRect l="48349" r="10740" b="6432"/>
          <a:stretch>
            <a:fillRect/>
          </a:stretch>
        </p:blipFill>
        <p:spPr>
          <a:xfrm>
            <a:off x="10132669" y="755073"/>
            <a:ext cx="1753737" cy="5340927"/>
          </a:xfrm>
          <a:ln w="3175" cap="flat" cmpd="sng" algn="ctr">
            <a:solidFill>
              <a:srgbClr val="000000"/>
            </a:solidFill>
            <a:prstDash val="solid"/>
            <a:round/>
            <a:headEnd type="none" w="med" len="med"/>
            <a:tailEnd type="none" w="med" len="med"/>
          </a:ln>
        </p:spPr>
      </p:pic>
      <p:pic>
        <p:nvPicPr>
          <p:cNvPr id="14" name="Bild 13" descr="22485b9690efd.jpg"/>
          <p:cNvPicPr>
            <a:picLocks noChangeAspect="1"/>
          </p:cNvPicPr>
          <p:nvPr/>
        </p:nvPicPr>
        <p:blipFill>
          <a:blip r:embed="rId3"/>
          <a:srcRect l="49600" t="16335" r="31200"/>
          <a:stretch>
            <a:fillRect/>
          </a:stretch>
        </p:blipFill>
        <p:spPr>
          <a:xfrm>
            <a:off x="8152606" y="762000"/>
            <a:ext cx="1828800" cy="5334000"/>
          </a:xfrm>
          <a:prstGeom prst="rect">
            <a:avLst/>
          </a:prstGeom>
          <a:ln w="3175" cap="flat" cmpd="sng" algn="ctr">
            <a:solidFill>
              <a:srgbClr val="000000"/>
            </a:solidFill>
            <a:prstDash val="solid"/>
            <a:round/>
            <a:headEnd type="none" w="med" len="med"/>
            <a:tailEnd type="none" w="med" len="med"/>
          </a:ln>
        </p:spPr>
      </p:pic>
      <p:sp>
        <p:nvSpPr>
          <p:cNvPr id="9" name="Textfeld 8"/>
          <p:cNvSpPr txBox="1"/>
          <p:nvPr/>
        </p:nvSpPr>
        <p:spPr>
          <a:xfrm>
            <a:off x="5942806" y="6172200"/>
            <a:ext cx="1905000" cy="276999"/>
          </a:xfrm>
          <a:prstGeom prst="rect">
            <a:avLst/>
          </a:prstGeom>
          <a:noFill/>
        </p:spPr>
        <p:txBody>
          <a:bodyPr wrap="square" rtlCol="0">
            <a:spAutoFit/>
          </a:bodyPr>
          <a:lstStyle/>
          <a:p>
            <a:r>
              <a:rPr lang="de-CH" sz="1200" dirty="0" smtClean="0"/>
              <a:t>Quelle: </a:t>
            </a:r>
            <a:r>
              <a:rPr lang="de-CH" sz="1200" dirty="0" err="1" smtClean="0"/>
              <a:t>Pocketbox.ch</a:t>
            </a:r>
            <a:endParaRPr lang="de-CH" sz="1200" dirty="0" smtClean="0"/>
          </a:p>
        </p:txBody>
      </p:sp>
      <p:sp>
        <p:nvSpPr>
          <p:cNvPr id="10" name="Textfeld 9"/>
          <p:cNvSpPr txBox="1"/>
          <p:nvPr/>
        </p:nvSpPr>
        <p:spPr>
          <a:xfrm>
            <a:off x="8457406" y="6047601"/>
            <a:ext cx="1905000" cy="276999"/>
          </a:xfrm>
          <a:prstGeom prst="rect">
            <a:avLst/>
          </a:prstGeom>
          <a:noFill/>
        </p:spPr>
        <p:txBody>
          <a:bodyPr wrap="square" rtlCol="0">
            <a:spAutoFit/>
          </a:bodyPr>
          <a:lstStyle/>
          <a:p>
            <a:r>
              <a:rPr lang="de-CH" sz="1200" dirty="0" smtClean="0"/>
              <a:t>Quelle: </a:t>
            </a:r>
            <a:r>
              <a:rPr lang="de-CH" sz="1200" dirty="0" err="1" smtClean="0"/>
              <a:t>Rueschlikon.ch</a:t>
            </a:r>
            <a:endParaRPr lang="de-CH" sz="1200" dirty="0" smtClean="0"/>
          </a:p>
        </p:txBody>
      </p:sp>
      <p:pic>
        <p:nvPicPr>
          <p:cNvPr id="17" name="Bild 16" descr="1.3.3_Pocketbox.png"/>
          <p:cNvPicPr>
            <a:picLocks noChangeAspect="1"/>
          </p:cNvPicPr>
          <p:nvPr/>
        </p:nvPicPr>
        <p:blipFill>
          <a:blip r:embed="rId4"/>
          <a:stretch>
            <a:fillRect/>
          </a:stretch>
        </p:blipFill>
        <p:spPr>
          <a:xfrm>
            <a:off x="5866606" y="4267200"/>
            <a:ext cx="3486150" cy="2091690"/>
          </a:xfrm>
          <a:prstGeom prst="rect">
            <a:avLst/>
          </a:prstGeom>
          <a:ln>
            <a:noFill/>
          </a:ln>
        </p:spPr>
      </p:pic>
      <p:sp>
        <p:nvSpPr>
          <p:cNvPr id="15" name="Textfeld 14"/>
          <p:cNvSpPr txBox="1"/>
          <p:nvPr/>
        </p:nvSpPr>
        <p:spPr>
          <a:xfrm>
            <a:off x="10743406" y="6047601"/>
            <a:ext cx="1295400" cy="276999"/>
          </a:xfrm>
          <a:prstGeom prst="rect">
            <a:avLst/>
          </a:prstGeom>
          <a:noFill/>
        </p:spPr>
        <p:txBody>
          <a:bodyPr wrap="square" rtlCol="0">
            <a:spAutoFit/>
          </a:bodyPr>
          <a:lstStyle/>
          <a:p>
            <a:r>
              <a:rPr lang="de-CH" sz="1200" dirty="0" smtClean="0"/>
              <a:t>Quelle: 20min.ch</a:t>
            </a:r>
          </a:p>
        </p:txBody>
      </p:sp>
      <p:sp>
        <p:nvSpPr>
          <p:cNvPr id="18" name="Inhaltsplatzhalter 7"/>
          <p:cNvSpPr>
            <a:spLocks noGrp="1"/>
          </p:cNvSpPr>
          <p:nvPr>
            <p:ph sz="quarter" idx="14"/>
          </p:nvPr>
        </p:nvSpPr>
        <p:spPr>
          <a:xfrm>
            <a:off x="3123406" y="228600"/>
            <a:ext cx="5943600" cy="432047"/>
          </a:xfrm>
        </p:spPr>
        <p:txBody>
          <a:bodyPr/>
          <a:lstStyle/>
          <a:p>
            <a:r>
              <a:rPr lang="de-CH" dirty="0" smtClean="0"/>
              <a:t>WERTHALTUNG / Kampagne „</a:t>
            </a:r>
            <a:r>
              <a:rPr lang="de-CH" dirty="0" err="1" smtClean="0"/>
              <a:t>Tüpfsch</a:t>
            </a:r>
            <a:r>
              <a:rPr lang="de-CH" dirty="0" smtClean="0"/>
              <a:t>?“ / Massnahmenpaket 1/2</a:t>
            </a:r>
            <a:endParaRPr lang="de-CH" dirty="0"/>
          </a:p>
        </p:txBody>
      </p:sp>
    </p:spTree>
    <p:extLst>
      <p:ext uri="{BB962C8B-B14F-4D97-AF65-F5344CB8AC3E}">
        <p14:creationId xmlns:p14="http://schemas.microsoft.com/office/powerpoint/2010/main" val="280197028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CH" dirty="0" smtClean="0"/>
              <a:t>MASSNAHMENPAKET 2/2</a:t>
            </a:r>
            <a:endParaRPr lang="de-CH" dirty="0"/>
          </a:p>
        </p:txBody>
      </p:sp>
      <p:sp>
        <p:nvSpPr>
          <p:cNvPr id="6" name="Inhaltsplatzhalter 5"/>
          <p:cNvSpPr>
            <a:spLocks noGrp="1"/>
          </p:cNvSpPr>
          <p:nvPr>
            <p:ph idx="1"/>
          </p:nvPr>
        </p:nvSpPr>
        <p:spPr>
          <a:xfrm>
            <a:off x="609521" y="1988840"/>
            <a:ext cx="5561885" cy="3993307"/>
          </a:xfrm>
        </p:spPr>
        <p:txBody>
          <a:bodyPr/>
          <a:lstStyle/>
          <a:p>
            <a:pPr lvl="1">
              <a:buFont typeface="Arial"/>
              <a:buChar char="•"/>
            </a:pPr>
            <a:r>
              <a:rPr lang="de-CH" dirty="0" smtClean="0"/>
              <a:t>Fussspuren Anfertigung durch Schule</a:t>
            </a:r>
          </a:p>
          <a:p>
            <a:pPr lvl="1">
              <a:buNone/>
            </a:pPr>
            <a:endParaRPr lang="de-CH" dirty="0" smtClean="0"/>
          </a:p>
          <a:p>
            <a:pPr lvl="1">
              <a:buFont typeface="Arial"/>
              <a:buChar char="•"/>
            </a:pPr>
            <a:r>
              <a:rPr lang="de-CH" dirty="0" smtClean="0"/>
              <a:t>Bemalung der Kübel durch Schulen</a:t>
            </a:r>
          </a:p>
          <a:p>
            <a:endParaRPr lang="de-CH" dirty="0" smtClean="0"/>
          </a:p>
          <a:p>
            <a:pPr lvl="1">
              <a:buFont typeface="Arial"/>
              <a:buChar char="•"/>
            </a:pPr>
            <a:r>
              <a:rPr lang="de-CH" dirty="0" smtClean="0"/>
              <a:t>Sprechender Kübel</a:t>
            </a:r>
          </a:p>
          <a:p>
            <a:pPr lvl="1">
              <a:buNone/>
            </a:pPr>
            <a:endParaRPr lang="de-CH" dirty="0" smtClean="0"/>
          </a:p>
          <a:p>
            <a:pPr lvl="1">
              <a:buFont typeface="Arial"/>
              <a:buChar char="•"/>
            </a:pPr>
            <a:r>
              <a:rPr lang="de-CH" dirty="0" smtClean="0"/>
              <a:t>Mobile Buvette</a:t>
            </a:r>
          </a:p>
          <a:p>
            <a:endParaRPr lang="de-CH" dirty="0" smtClean="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pic>
        <p:nvPicPr>
          <p:cNvPr id="13" name="Inhaltsplatzhalter 12" descr="1.4.4_Aisberg_Buvette.png"/>
          <p:cNvPicPr>
            <a:picLocks noGrp="1" noChangeAspect="1"/>
          </p:cNvPicPr>
          <p:nvPr>
            <p:ph sz="quarter" idx="14"/>
          </p:nvPr>
        </p:nvPicPr>
        <p:blipFill>
          <a:blip r:embed="rId2"/>
          <a:srcRect l="59113" t="16667" r="20915" b="1190"/>
          <a:stretch>
            <a:fillRect/>
          </a:stretch>
        </p:blipFill>
        <p:spPr>
          <a:xfrm>
            <a:off x="8305006" y="762000"/>
            <a:ext cx="1905000" cy="5334000"/>
          </a:xfrm>
          <a:ln w="3175" cap="flat" cmpd="sng" algn="ctr">
            <a:solidFill>
              <a:schemeClr val="tx1"/>
            </a:solidFill>
            <a:prstDash val="solid"/>
            <a:round/>
            <a:headEnd type="none" w="med" len="med"/>
            <a:tailEnd type="none" w="med" len="med"/>
          </a:ln>
        </p:spPr>
      </p:pic>
      <p:pic>
        <p:nvPicPr>
          <p:cNvPr id="12" name="Inhaltsplatzhalter 9" descr="0113-02-fussspuren_720x600.jpg"/>
          <p:cNvPicPr>
            <a:picLocks noGrp="1" noChangeAspect="1"/>
          </p:cNvPicPr>
          <p:nvPr>
            <p:ph sz="quarter" idx="14"/>
          </p:nvPr>
        </p:nvPicPr>
        <p:blipFill>
          <a:blip r:embed="rId3"/>
          <a:srcRect l="49507" t="4620" r="33169" b="14533"/>
          <a:stretch>
            <a:fillRect/>
          </a:stretch>
        </p:blipFill>
        <p:spPr>
          <a:xfrm>
            <a:off x="10362406" y="762000"/>
            <a:ext cx="1524000" cy="5334000"/>
          </a:xfrm>
          <a:ln w="3175" cap="flat" cmpd="sng" algn="ctr">
            <a:solidFill>
              <a:schemeClr val="tx1"/>
            </a:solidFill>
            <a:prstDash val="solid"/>
            <a:round/>
            <a:headEnd type="none" w="med" len="med"/>
            <a:tailEnd type="none" w="med" len="med"/>
          </a:ln>
        </p:spPr>
      </p:pic>
      <p:pic>
        <p:nvPicPr>
          <p:cNvPr id="14" name="Bild 13" descr="Mlleimer2.jpg"/>
          <p:cNvPicPr>
            <a:picLocks noChangeAspect="1"/>
          </p:cNvPicPr>
          <p:nvPr/>
        </p:nvPicPr>
        <p:blipFill>
          <a:blip r:embed="rId4"/>
          <a:srcRect l="27678" r="44643"/>
          <a:stretch>
            <a:fillRect/>
          </a:stretch>
        </p:blipFill>
        <p:spPr>
          <a:xfrm>
            <a:off x="6212227" y="762000"/>
            <a:ext cx="1940379" cy="5334000"/>
          </a:xfrm>
          <a:prstGeom prst="rect">
            <a:avLst/>
          </a:prstGeom>
          <a:ln w="3175" cap="flat" cmpd="sng" algn="ctr">
            <a:solidFill>
              <a:schemeClr val="tx1"/>
            </a:solidFill>
            <a:prstDash val="solid"/>
            <a:round/>
            <a:headEnd type="none" w="med" len="med"/>
            <a:tailEnd type="none" w="med" len="med"/>
          </a:ln>
        </p:spPr>
      </p:pic>
      <p:sp>
        <p:nvSpPr>
          <p:cNvPr id="8" name="Textfeld 7"/>
          <p:cNvSpPr txBox="1"/>
          <p:nvPr/>
        </p:nvSpPr>
        <p:spPr>
          <a:xfrm>
            <a:off x="10514806" y="6047601"/>
            <a:ext cx="1447800" cy="276999"/>
          </a:xfrm>
          <a:prstGeom prst="rect">
            <a:avLst/>
          </a:prstGeom>
          <a:noFill/>
        </p:spPr>
        <p:txBody>
          <a:bodyPr wrap="square" rtlCol="0">
            <a:spAutoFit/>
          </a:bodyPr>
          <a:lstStyle/>
          <a:p>
            <a:pPr algn="r"/>
            <a:r>
              <a:rPr lang="de-CH" sz="1200" dirty="0" smtClean="0"/>
              <a:t>Quelle: </a:t>
            </a:r>
            <a:r>
              <a:rPr lang="de-CH" sz="1200" dirty="0" err="1" smtClean="0"/>
              <a:t>mattilde.de</a:t>
            </a:r>
            <a:endParaRPr lang="de-CH" sz="1200" dirty="0" smtClean="0"/>
          </a:p>
        </p:txBody>
      </p:sp>
      <p:sp>
        <p:nvSpPr>
          <p:cNvPr id="10" name="Textfeld 9"/>
          <p:cNvSpPr txBox="1"/>
          <p:nvPr/>
        </p:nvSpPr>
        <p:spPr>
          <a:xfrm>
            <a:off x="8457406" y="6047601"/>
            <a:ext cx="1828800" cy="276999"/>
          </a:xfrm>
          <a:prstGeom prst="rect">
            <a:avLst/>
          </a:prstGeom>
          <a:noFill/>
        </p:spPr>
        <p:txBody>
          <a:bodyPr wrap="square" rtlCol="0">
            <a:spAutoFit/>
          </a:bodyPr>
          <a:lstStyle/>
          <a:p>
            <a:pPr algn="r"/>
            <a:r>
              <a:rPr lang="de-CH" sz="1200" dirty="0" smtClean="0"/>
              <a:t>Quelle: </a:t>
            </a:r>
            <a:r>
              <a:rPr lang="de-CH" sz="1200" dirty="0" err="1" smtClean="0"/>
              <a:t>buvette.aisberg.ch</a:t>
            </a:r>
            <a:endParaRPr lang="de-CH" sz="1200" dirty="0" smtClean="0"/>
          </a:p>
        </p:txBody>
      </p:sp>
      <p:sp>
        <p:nvSpPr>
          <p:cNvPr id="11" name="Textfeld 10"/>
          <p:cNvSpPr txBox="1"/>
          <p:nvPr/>
        </p:nvSpPr>
        <p:spPr>
          <a:xfrm>
            <a:off x="6171406" y="6047601"/>
            <a:ext cx="2057400" cy="276999"/>
          </a:xfrm>
          <a:prstGeom prst="rect">
            <a:avLst/>
          </a:prstGeom>
          <a:noFill/>
        </p:spPr>
        <p:txBody>
          <a:bodyPr wrap="square" rtlCol="0">
            <a:spAutoFit/>
          </a:bodyPr>
          <a:lstStyle/>
          <a:p>
            <a:pPr algn="r"/>
            <a:r>
              <a:rPr lang="de-CH" sz="1200" dirty="0" smtClean="0"/>
              <a:t>Quelle: </a:t>
            </a:r>
            <a:r>
              <a:rPr lang="de-CH" sz="1200" dirty="0" err="1" smtClean="0"/>
              <a:t>timkeil.blogspot.ch</a:t>
            </a:r>
            <a:endParaRPr lang="de-CH" sz="1200" dirty="0" smtClean="0"/>
          </a:p>
        </p:txBody>
      </p:sp>
      <p:sp>
        <p:nvSpPr>
          <p:cNvPr id="15" name="Inhaltsplatzhalter 7"/>
          <p:cNvSpPr>
            <a:spLocks noGrp="1"/>
          </p:cNvSpPr>
          <p:nvPr>
            <p:ph sz="quarter" idx="14"/>
          </p:nvPr>
        </p:nvSpPr>
        <p:spPr>
          <a:xfrm>
            <a:off x="3123406" y="253753"/>
            <a:ext cx="5943600" cy="432047"/>
          </a:xfrm>
        </p:spPr>
        <p:txBody>
          <a:bodyPr/>
          <a:lstStyle/>
          <a:p>
            <a:r>
              <a:rPr lang="de-CH" dirty="0" smtClean="0"/>
              <a:t>WERTHALTUNG / Kampagne „</a:t>
            </a:r>
            <a:r>
              <a:rPr lang="de-CH" dirty="0" err="1" smtClean="0"/>
              <a:t>Tüpfsch</a:t>
            </a:r>
            <a:r>
              <a:rPr lang="de-CH" dirty="0" smtClean="0"/>
              <a:t>?“ / Massnahmenpaket 2/2</a:t>
            </a:r>
            <a:endParaRPr lang="de-CH" dirty="0"/>
          </a:p>
        </p:txBody>
      </p:sp>
    </p:spTree>
    <p:extLst>
      <p:ext uri="{BB962C8B-B14F-4D97-AF65-F5344CB8AC3E}">
        <p14:creationId xmlns:p14="http://schemas.microsoft.com/office/powerpoint/2010/main" val="27671744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Gerade Verbindung mit Pfeil 19"/>
          <p:cNvCxnSpPr/>
          <p:nvPr/>
        </p:nvCxnSpPr>
        <p:spPr>
          <a:xfrm flipV="1">
            <a:off x="3961606" y="2514600"/>
            <a:ext cx="3586013" cy="4659"/>
          </a:xfrm>
          <a:prstGeom prst="bentConnector3">
            <a:avLst>
              <a:gd name="adj1" fmla="val 50000"/>
            </a:avLst>
          </a:prstGeom>
          <a:ln w="63500">
            <a:solidFill>
              <a:srgbClr val="687620"/>
            </a:solidFill>
            <a:tailEnd type="triangle" w="med" len="med"/>
          </a:ln>
        </p:spPr>
        <p:style>
          <a:lnRef idx="1">
            <a:schemeClr val="accent1"/>
          </a:lnRef>
          <a:fillRef idx="0">
            <a:schemeClr val="accent1"/>
          </a:fillRef>
          <a:effectRef idx="0">
            <a:schemeClr val="accent1"/>
          </a:effectRef>
          <a:fontRef idx="minor">
            <a:schemeClr val="tx1"/>
          </a:fontRef>
        </p:style>
      </p:cxnSp>
      <p:sp>
        <p:nvSpPr>
          <p:cNvPr id="5" name="Titel 4"/>
          <p:cNvSpPr>
            <a:spLocks noGrp="1"/>
          </p:cNvSpPr>
          <p:nvPr>
            <p:ph type="title"/>
          </p:nvPr>
        </p:nvSpPr>
        <p:spPr/>
        <p:txBody>
          <a:bodyPr/>
          <a:lstStyle/>
          <a:p>
            <a:r>
              <a:rPr lang="de-CH" dirty="0" smtClean="0"/>
              <a:t>WIRKUNGEN 1/2</a:t>
            </a:r>
            <a:endParaRPr lang="de-CH" dirty="0"/>
          </a:p>
        </p:txBody>
      </p:sp>
      <p:sp>
        <p:nvSpPr>
          <p:cNvPr id="6" name="Textplatzhalter 5"/>
          <p:cNvSpPr>
            <a:spLocks noGrp="1"/>
          </p:cNvSpPr>
          <p:nvPr>
            <p:ph type="body" idx="1"/>
          </p:nvPr>
        </p:nvSpPr>
        <p:spPr/>
        <p:txBody>
          <a:bodyPr/>
          <a:lstStyle/>
          <a:p>
            <a:r>
              <a:rPr lang="de-CH" b="0" dirty="0" smtClean="0"/>
              <a:t>MASSNAHMEN</a:t>
            </a:r>
            <a:endParaRPr lang="de-CH" b="0" dirty="0"/>
          </a:p>
        </p:txBody>
      </p:sp>
      <p:sp>
        <p:nvSpPr>
          <p:cNvPr id="7" name="Inhaltsplatzhalter 6"/>
          <p:cNvSpPr>
            <a:spLocks noGrp="1"/>
          </p:cNvSpPr>
          <p:nvPr>
            <p:ph sz="half" idx="2"/>
          </p:nvPr>
        </p:nvSpPr>
        <p:spPr>
          <a:xfrm>
            <a:off x="603171" y="2361555"/>
            <a:ext cx="3358435" cy="534045"/>
          </a:xfrm>
          <a:ln w="9525"/>
        </p:spPr>
        <p:txBody>
          <a:bodyPr anchor="ctr"/>
          <a:lstStyle/>
          <a:p>
            <a:r>
              <a:rPr lang="de-CH" dirty="0" smtClean="0"/>
              <a:t>Abfallfreie Zone </a:t>
            </a:r>
            <a:endParaRPr lang="de-CH" dirty="0"/>
          </a:p>
        </p:txBody>
      </p:sp>
      <p:sp>
        <p:nvSpPr>
          <p:cNvPr id="8" name="Textplatzhalter 7"/>
          <p:cNvSpPr>
            <a:spLocks noGrp="1"/>
          </p:cNvSpPr>
          <p:nvPr>
            <p:ph type="body" sz="quarter" idx="3"/>
          </p:nvPr>
        </p:nvSpPr>
        <p:spPr/>
        <p:txBody>
          <a:bodyPr/>
          <a:lstStyle/>
          <a:p>
            <a:r>
              <a:rPr lang="de-CH" b="0" dirty="0" smtClean="0"/>
              <a:t>GROBZIELE</a:t>
            </a:r>
            <a:endParaRPr lang="de-CH" b="0" dirty="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10" name="Inhaltsplatzhalter 9"/>
          <p:cNvSpPr>
            <a:spLocks noGrp="1"/>
          </p:cNvSpPr>
          <p:nvPr>
            <p:ph sz="half" idx="15"/>
          </p:nvPr>
        </p:nvSpPr>
        <p:spPr>
          <a:xfrm>
            <a:off x="612821" y="3615680"/>
            <a:ext cx="3348786" cy="533400"/>
          </a:xfrm>
          <a:ln w="9525"/>
        </p:spPr>
        <p:txBody>
          <a:bodyPr anchor="ctr"/>
          <a:lstStyle/>
          <a:p>
            <a:pPr lvl="1"/>
            <a:r>
              <a:rPr lang="de-CH" sz="2400" dirty="0" smtClean="0"/>
              <a:t>Littering-Barometer</a:t>
            </a:r>
            <a:endParaRPr lang="de-CH" sz="2400" dirty="0" smtClean="0"/>
          </a:p>
        </p:txBody>
      </p:sp>
      <p:sp>
        <p:nvSpPr>
          <p:cNvPr id="11" name="Inhaltsplatzhalter 10"/>
          <p:cNvSpPr>
            <a:spLocks noGrp="1"/>
          </p:cNvSpPr>
          <p:nvPr>
            <p:ph sz="half" idx="16"/>
          </p:nvPr>
        </p:nvSpPr>
        <p:spPr>
          <a:xfrm>
            <a:off x="612820" y="4800600"/>
            <a:ext cx="3348786" cy="914400"/>
          </a:xfrm>
          <a:ln w="9525"/>
        </p:spPr>
        <p:txBody>
          <a:bodyPr anchor="ctr">
            <a:normAutofit/>
          </a:bodyPr>
          <a:lstStyle/>
          <a:p>
            <a:pPr lvl="1" indent="0">
              <a:buNone/>
            </a:pPr>
            <a:r>
              <a:rPr lang="de-CH" sz="2400" dirty="0" smtClean="0"/>
              <a:t>Feinreinigung der </a:t>
            </a:r>
            <a:r>
              <a:rPr lang="de-CH" sz="2400" dirty="0" smtClean="0"/>
              <a:t>Anlagen</a:t>
            </a:r>
            <a:endParaRPr lang="de-CH" sz="2400" dirty="0" smtClean="0"/>
          </a:p>
        </p:txBody>
      </p:sp>
      <p:cxnSp>
        <p:nvCxnSpPr>
          <p:cNvPr id="40" name="Gerade Verbindung mit Pfeil 19"/>
          <p:cNvCxnSpPr/>
          <p:nvPr/>
        </p:nvCxnSpPr>
        <p:spPr>
          <a:xfrm>
            <a:off x="3961606" y="2514600"/>
            <a:ext cx="3657600" cy="567410"/>
          </a:xfrm>
          <a:prstGeom prst="bentConnector3">
            <a:avLst>
              <a:gd name="adj1" fmla="val 50000"/>
            </a:avLst>
          </a:prstGeom>
          <a:ln w="63500">
            <a:solidFill>
              <a:srgbClr val="68762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6" name="Gerade Verbindung mit Pfeil 19"/>
          <p:cNvCxnSpPr/>
          <p:nvPr/>
        </p:nvCxnSpPr>
        <p:spPr>
          <a:xfrm flipV="1">
            <a:off x="3961606" y="2667000"/>
            <a:ext cx="3581400" cy="1219200"/>
          </a:xfrm>
          <a:prstGeom prst="bentConnector3">
            <a:avLst>
              <a:gd name="adj1" fmla="val 43351"/>
            </a:avLst>
          </a:prstGeom>
          <a:ln w="63500">
            <a:solidFill>
              <a:srgbClr val="C6D76F"/>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Gerade Verbindung mit Pfeil 19"/>
          <p:cNvCxnSpPr>
            <a:endCxn id="57" idx="1"/>
          </p:cNvCxnSpPr>
          <p:nvPr/>
        </p:nvCxnSpPr>
        <p:spPr>
          <a:xfrm>
            <a:off x="3961606" y="5105400"/>
            <a:ext cx="3657600" cy="38100"/>
          </a:xfrm>
          <a:prstGeom prst="bentConnector3">
            <a:avLst>
              <a:gd name="adj1" fmla="val 50000"/>
            </a:avLst>
          </a:prstGeom>
          <a:ln w="63500">
            <a:solidFill>
              <a:srgbClr val="8FA32D"/>
            </a:solidFill>
            <a:tailEnd type="triangle" w="med" len="med"/>
          </a:ln>
        </p:spPr>
        <p:style>
          <a:lnRef idx="1">
            <a:schemeClr val="accent1"/>
          </a:lnRef>
          <a:fillRef idx="0">
            <a:schemeClr val="accent1"/>
          </a:fillRef>
          <a:effectRef idx="0">
            <a:schemeClr val="accent1"/>
          </a:effectRef>
          <a:fontRef idx="minor">
            <a:schemeClr val="tx1"/>
          </a:fontRef>
        </p:style>
      </p:cxnSp>
      <p:sp>
        <p:nvSpPr>
          <p:cNvPr id="135" name="Textfeld 134"/>
          <p:cNvSpPr txBox="1"/>
          <p:nvPr/>
        </p:nvSpPr>
        <p:spPr>
          <a:xfrm>
            <a:off x="3961606" y="2119002"/>
            <a:ext cx="2088232" cy="369332"/>
          </a:xfrm>
          <a:prstGeom prst="rect">
            <a:avLst/>
          </a:prstGeom>
          <a:noFill/>
        </p:spPr>
        <p:txBody>
          <a:bodyPr wrap="square" rtlCol="0">
            <a:spAutoFit/>
          </a:bodyPr>
          <a:lstStyle/>
          <a:p>
            <a:r>
              <a:rPr lang="de-CH" dirty="0" smtClean="0"/>
              <a:t>Aufmerksamkeit</a:t>
            </a:r>
          </a:p>
          <a:p>
            <a:endParaRPr lang="de-CH" dirty="0" smtClean="0"/>
          </a:p>
        </p:txBody>
      </p:sp>
      <p:sp>
        <p:nvSpPr>
          <p:cNvPr id="139" name="Textfeld 138"/>
          <p:cNvSpPr txBox="1"/>
          <p:nvPr/>
        </p:nvSpPr>
        <p:spPr>
          <a:xfrm>
            <a:off x="3961606" y="4659868"/>
            <a:ext cx="2088232" cy="369332"/>
          </a:xfrm>
          <a:prstGeom prst="rect">
            <a:avLst/>
          </a:prstGeom>
          <a:noFill/>
        </p:spPr>
        <p:txBody>
          <a:bodyPr wrap="square" rtlCol="0">
            <a:spAutoFit/>
          </a:bodyPr>
          <a:lstStyle/>
          <a:p>
            <a:r>
              <a:rPr lang="de-CH" dirty="0" smtClean="0"/>
              <a:t>Feinreinigung</a:t>
            </a:r>
          </a:p>
        </p:txBody>
      </p:sp>
      <p:cxnSp>
        <p:nvCxnSpPr>
          <p:cNvPr id="45" name="Gerade Verbindung mit Pfeil 19"/>
          <p:cNvCxnSpPr>
            <a:endCxn id="60" idx="1"/>
          </p:cNvCxnSpPr>
          <p:nvPr/>
        </p:nvCxnSpPr>
        <p:spPr>
          <a:xfrm>
            <a:off x="3961606" y="2514600"/>
            <a:ext cx="3657600" cy="1257300"/>
          </a:xfrm>
          <a:prstGeom prst="bentConnector3">
            <a:avLst>
              <a:gd name="adj1" fmla="val 50000"/>
            </a:avLst>
          </a:prstGeom>
          <a:ln w="63500">
            <a:solidFill>
              <a:srgbClr val="68762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9" name="Gerade Verbindung mit Pfeil 19"/>
          <p:cNvCxnSpPr>
            <a:endCxn id="61" idx="1"/>
          </p:cNvCxnSpPr>
          <p:nvPr/>
        </p:nvCxnSpPr>
        <p:spPr>
          <a:xfrm>
            <a:off x="3961606" y="5105400"/>
            <a:ext cx="3657600" cy="723900"/>
          </a:xfrm>
          <a:prstGeom prst="bentConnector3">
            <a:avLst>
              <a:gd name="adj1" fmla="val 50000"/>
            </a:avLst>
          </a:prstGeom>
          <a:ln w="63500">
            <a:solidFill>
              <a:srgbClr val="8FA32D"/>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43" name="Gerade Verbindung mit Pfeil 19"/>
          <p:cNvCxnSpPr>
            <a:endCxn id="59" idx="1"/>
          </p:cNvCxnSpPr>
          <p:nvPr/>
        </p:nvCxnSpPr>
        <p:spPr>
          <a:xfrm flipV="1">
            <a:off x="3961606" y="4438318"/>
            <a:ext cx="3657601" cy="667082"/>
          </a:xfrm>
          <a:prstGeom prst="bentConnector3">
            <a:avLst>
              <a:gd name="adj1" fmla="val 50000"/>
            </a:avLst>
          </a:prstGeom>
          <a:ln w="63500">
            <a:solidFill>
              <a:srgbClr val="8FA32D"/>
            </a:solidFill>
            <a:tailEnd type="triangle" w="med" len="med"/>
          </a:ln>
        </p:spPr>
        <p:style>
          <a:lnRef idx="1">
            <a:schemeClr val="accent1"/>
          </a:lnRef>
          <a:fillRef idx="0">
            <a:schemeClr val="accent1"/>
          </a:fillRef>
          <a:effectRef idx="0">
            <a:schemeClr val="accent1"/>
          </a:effectRef>
          <a:fontRef idx="minor">
            <a:schemeClr val="tx1"/>
          </a:fontRef>
        </p:style>
      </p:cxnSp>
      <p:sp>
        <p:nvSpPr>
          <p:cNvPr id="55" name="Inhaltsplatzhalter 14"/>
          <p:cNvSpPr>
            <a:spLocks noGrp="1"/>
          </p:cNvSpPr>
          <p:nvPr>
            <p:ph sz="half" idx="20"/>
          </p:nvPr>
        </p:nvSpPr>
        <p:spPr>
          <a:xfrm>
            <a:off x="7619206" y="2158257"/>
            <a:ext cx="3731147" cy="508743"/>
          </a:xfrm>
          <a:ln w="9525"/>
        </p:spPr>
        <p:txBody>
          <a:bodyPr anchor="ctr">
            <a:noAutofit/>
          </a:bodyPr>
          <a:lstStyle/>
          <a:p>
            <a:r>
              <a:rPr lang="de-DE" dirty="0" smtClean="0"/>
              <a:t>Sensibilisierung </a:t>
            </a:r>
            <a:endParaRPr lang="de-CH" dirty="0" smtClean="0"/>
          </a:p>
        </p:txBody>
      </p:sp>
      <p:sp>
        <p:nvSpPr>
          <p:cNvPr id="56" name="Inhaltsplatzhalter 15"/>
          <p:cNvSpPr>
            <a:spLocks noGrp="1"/>
          </p:cNvSpPr>
          <p:nvPr>
            <p:ph sz="half" idx="21"/>
          </p:nvPr>
        </p:nvSpPr>
        <p:spPr>
          <a:xfrm>
            <a:off x="7619206" y="2819400"/>
            <a:ext cx="3732585" cy="525219"/>
          </a:xfrm>
          <a:ln w="9525"/>
        </p:spPr>
        <p:txBody>
          <a:bodyPr anchor="ctr">
            <a:noAutofit/>
          </a:bodyPr>
          <a:lstStyle/>
          <a:p>
            <a:r>
              <a:rPr lang="de-CH" dirty="0" smtClean="0"/>
              <a:t>Selbstverantwortung</a:t>
            </a:r>
            <a:endParaRPr lang="de-CH" dirty="0"/>
          </a:p>
        </p:txBody>
      </p:sp>
      <p:sp>
        <p:nvSpPr>
          <p:cNvPr id="57" name="Inhaltsplatzhalter 16"/>
          <p:cNvSpPr>
            <a:spLocks noGrp="1"/>
          </p:cNvSpPr>
          <p:nvPr>
            <p:ph sz="half" idx="22"/>
          </p:nvPr>
        </p:nvSpPr>
        <p:spPr>
          <a:xfrm>
            <a:off x="7619206" y="4876800"/>
            <a:ext cx="3717731" cy="533400"/>
          </a:xfrm>
          <a:ln w="9525"/>
        </p:spPr>
        <p:txBody>
          <a:bodyPr anchor="ctr">
            <a:normAutofit/>
          </a:bodyPr>
          <a:lstStyle/>
          <a:p>
            <a:r>
              <a:rPr lang="de-CH" dirty="0" smtClean="0"/>
              <a:t>Partizipative </a:t>
            </a:r>
            <a:r>
              <a:rPr lang="de-CH" dirty="0" smtClean="0"/>
              <a:t>Prozesse</a:t>
            </a:r>
            <a:endParaRPr lang="de-CH" dirty="0" smtClean="0"/>
          </a:p>
        </p:txBody>
      </p:sp>
      <p:sp>
        <p:nvSpPr>
          <p:cNvPr id="59" name="Inhaltsplatzhalter 17"/>
          <p:cNvSpPr>
            <a:spLocks noGrp="1"/>
          </p:cNvSpPr>
          <p:nvPr>
            <p:ph sz="half" idx="23"/>
          </p:nvPr>
        </p:nvSpPr>
        <p:spPr>
          <a:xfrm>
            <a:off x="7619207" y="4191000"/>
            <a:ext cx="3732584" cy="494635"/>
          </a:xfrm>
          <a:ln w="9525"/>
        </p:spPr>
        <p:txBody>
          <a:bodyPr anchor="ctr">
            <a:normAutofit/>
          </a:bodyPr>
          <a:lstStyle/>
          <a:p>
            <a:r>
              <a:rPr lang="de-CH" sz="2595" dirty="0" smtClean="0"/>
              <a:t>Integration </a:t>
            </a:r>
            <a:r>
              <a:rPr lang="de-CH" sz="2595" dirty="0" smtClean="0"/>
              <a:t>Randständiger</a:t>
            </a:r>
            <a:endParaRPr lang="de-CH" sz="2595" dirty="0" smtClean="0"/>
          </a:p>
        </p:txBody>
      </p:sp>
      <p:sp>
        <p:nvSpPr>
          <p:cNvPr id="60" name="Inhaltsplatzhalter 15"/>
          <p:cNvSpPr txBox="1">
            <a:spLocks/>
          </p:cNvSpPr>
          <p:nvPr/>
        </p:nvSpPr>
        <p:spPr>
          <a:xfrm>
            <a:off x="7619206" y="3505200"/>
            <a:ext cx="3717731" cy="533399"/>
          </a:xfrm>
          <a:prstGeom prst="rect">
            <a:avLst/>
          </a:prstGeom>
          <a:ln w="9525" cap="rnd">
            <a:solidFill>
              <a:srgbClr val="A7BE34"/>
            </a:solidFill>
          </a:ln>
        </p:spPr>
        <p:txBody>
          <a:bodyPr vert="horz" lIns="91440" tIns="45720" rIns="91440" bIns="45720" rtlCol="0" anchor="ctr">
            <a:normAutofit fontScale="85000" lnSpcReduction="10000"/>
          </a:bodyPr>
          <a:lstStyle/>
          <a:p>
            <a:pPr marL="0" marR="0" lvl="0" indent="0" algn="l" defTabSz="914400" rtl="0" eaLnBrk="1" fontAlgn="auto" latinLnBrk="0" hangingPunct="1">
              <a:lnSpc>
                <a:spcPct val="100000"/>
              </a:lnSpc>
              <a:spcBef>
                <a:spcPct val="20000"/>
              </a:spcBef>
              <a:spcAft>
                <a:spcPts val="0"/>
              </a:spcAft>
              <a:buClr>
                <a:srgbClr val="A7BE34"/>
              </a:buClr>
              <a:buSzTx/>
              <a:buFont typeface="Arial" panose="020B0604020202020204" pitchFamily="34" charset="0"/>
              <a:buNone/>
              <a:tabLst/>
              <a:defRPr/>
            </a:pPr>
            <a:r>
              <a:rPr kumimoji="0" lang="de-CH" sz="2595" b="0" i="0" u="none" strike="noStrike" kern="1200" cap="none" spc="0" normalizeH="0" baseline="0" noProof="0" dirty="0" smtClean="0">
                <a:ln>
                  <a:noFill/>
                </a:ln>
                <a:solidFill>
                  <a:schemeClr val="tx1"/>
                </a:solidFill>
                <a:effectLst/>
                <a:uLnTx/>
                <a:uFillTx/>
                <a:latin typeface="+mn-lt"/>
                <a:ea typeface="+mn-ea"/>
                <a:cs typeface="+mn-cs"/>
              </a:rPr>
              <a:t>Veränderung der </a:t>
            </a:r>
            <a:r>
              <a:rPr kumimoji="0" lang="de-CH" sz="2595" b="0" i="0" u="none" strike="noStrike" kern="1200" cap="none" spc="0" normalizeH="0" baseline="0" noProof="0" dirty="0" smtClean="0">
                <a:ln>
                  <a:noFill/>
                </a:ln>
                <a:solidFill>
                  <a:schemeClr val="tx1"/>
                </a:solidFill>
                <a:effectLst/>
                <a:uLnTx/>
                <a:uFillTx/>
                <a:latin typeface="+mn-lt"/>
                <a:ea typeface="+mn-ea"/>
                <a:cs typeface="+mn-cs"/>
              </a:rPr>
              <a:t>Werthaltung</a:t>
            </a:r>
            <a:endParaRPr kumimoji="0" lang="de-CH" sz="2595"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1" name="Inhaltsplatzhalter 16"/>
          <p:cNvSpPr>
            <a:spLocks noGrp="1"/>
          </p:cNvSpPr>
          <p:nvPr>
            <p:ph sz="half" idx="22"/>
          </p:nvPr>
        </p:nvSpPr>
        <p:spPr>
          <a:xfrm>
            <a:off x="7619206" y="5562600"/>
            <a:ext cx="3717731" cy="533400"/>
          </a:xfrm>
          <a:ln w="9525"/>
        </p:spPr>
        <p:txBody>
          <a:bodyPr anchor="ctr">
            <a:normAutofit/>
          </a:bodyPr>
          <a:lstStyle/>
          <a:p>
            <a:r>
              <a:rPr lang="de-CH" dirty="0" smtClean="0"/>
              <a:t>Identifikation</a:t>
            </a:r>
            <a:endParaRPr lang="de-CH" dirty="0" smtClean="0"/>
          </a:p>
        </p:txBody>
      </p:sp>
      <p:sp>
        <p:nvSpPr>
          <p:cNvPr id="138" name="Textfeld 137"/>
          <p:cNvSpPr txBox="1"/>
          <p:nvPr/>
        </p:nvSpPr>
        <p:spPr>
          <a:xfrm>
            <a:off x="3961606" y="3200400"/>
            <a:ext cx="2088232" cy="646331"/>
          </a:xfrm>
          <a:prstGeom prst="rect">
            <a:avLst/>
          </a:prstGeom>
          <a:noFill/>
        </p:spPr>
        <p:txBody>
          <a:bodyPr wrap="square" rtlCol="0">
            <a:spAutoFit/>
          </a:bodyPr>
          <a:lstStyle/>
          <a:p>
            <a:r>
              <a:rPr lang="de-CH" dirty="0" err="1" smtClean="0"/>
              <a:t>Auseinander-setzung</a:t>
            </a:r>
            <a:endParaRPr lang="de-CH" dirty="0" smtClean="0"/>
          </a:p>
        </p:txBody>
      </p:sp>
      <p:sp>
        <p:nvSpPr>
          <p:cNvPr id="26" name="Inhaltsplatzhalter 7"/>
          <p:cNvSpPr>
            <a:spLocks noGrp="1"/>
          </p:cNvSpPr>
          <p:nvPr>
            <p:ph sz="quarter" idx="14"/>
          </p:nvPr>
        </p:nvSpPr>
        <p:spPr>
          <a:xfrm>
            <a:off x="3123406" y="253753"/>
            <a:ext cx="5943600" cy="432047"/>
          </a:xfrm>
        </p:spPr>
        <p:txBody>
          <a:bodyPr/>
          <a:lstStyle/>
          <a:p>
            <a:r>
              <a:rPr lang="de-CH" dirty="0" smtClean="0"/>
              <a:t>WERTHALTUNG / Kampagne „</a:t>
            </a:r>
            <a:r>
              <a:rPr lang="de-CH" dirty="0" err="1" smtClean="0"/>
              <a:t>Tüpfsch</a:t>
            </a:r>
            <a:r>
              <a:rPr lang="de-CH" dirty="0" smtClean="0"/>
              <a:t>?“ / Wirkungen 1/2</a:t>
            </a:r>
            <a:endParaRPr lang="de-CH" dirty="0"/>
          </a:p>
        </p:txBody>
      </p:sp>
    </p:spTree>
    <p:extLst>
      <p:ext uri="{BB962C8B-B14F-4D97-AF65-F5344CB8AC3E}">
        <p14:creationId xmlns:p14="http://schemas.microsoft.com/office/powerpoint/2010/main" val="19857742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Gerade Verbindung mit Pfeil 19"/>
          <p:cNvCxnSpPr>
            <a:stCxn id="12" idx="3"/>
          </p:cNvCxnSpPr>
          <p:nvPr/>
        </p:nvCxnSpPr>
        <p:spPr>
          <a:xfrm flipV="1">
            <a:off x="3961607" y="2438400"/>
            <a:ext cx="3657599" cy="217525"/>
          </a:xfrm>
          <a:prstGeom prst="bentConnector3">
            <a:avLst>
              <a:gd name="adj1" fmla="val 50000"/>
            </a:avLst>
          </a:prstGeom>
          <a:ln w="63500">
            <a:solidFill>
              <a:srgbClr val="68762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99" name="Gerade Verbindung mit Pfeil 19"/>
          <p:cNvCxnSpPr>
            <a:stCxn id="13" idx="3"/>
          </p:cNvCxnSpPr>
          <p:nvPr/>
        </p:nvCxnSpPr>
        <p:spPr>
          <a:xfrm flipV="1">
            <a:off x="3961607" y="3886200"/>
            <a:ext cx="3657599" cy="141325"/>
          </a:xfrm>
          <a:prstGeom prst="bentConnector3">
            <a:avLst>
              <a:gd name="adj1" fmla="val 50000"/>
            </a:avLst>
          </a:prstGeom>
          <a:ln w="63500">
            <a:solidFill>
              <a:srgbClr val="AFC737"/>
            </a:solidFill>
            <a:tailEnd type="triangle" w="med" len="med"/>
          </a:ln>
        </p:spPr>
        <p:style>
          <a:lnRef idx="1">
            <a:schemeClr val="accent1"/>
          </a:lnRef>
          <a:fillRef idx="0">
            <a:schemeClr val="accent1"/>
          </a:fillRef>
          <a:effectRef idx="0">
            <a:schemeClr val="accent1"/>
          </a:effectRef>
          <a:fontRef idx="minor">
            <a:schemeClr val="tx1"/>
          </a:fontRef>
        </p:style>
      </p:cxnSp>
      <p:sp>
        <p:nvSpPr>
          <p:cNvPr id="5" name="Titel 4"/>
          <p:cNvSpPr>
            <a:spLocks noGrp="1"/>
          </p:cNvSpPr>
          <p:nvPr>
            <p:ph type="title"/>
          </p:nvPr>
        </p:nvSpPr>
        <p:spPr/>
        <p:txBody>
          <a:bodyPr/>
          <a:lstStyle/>
          <a:p>
            <a:r>
              <a:rPr lang="de-CH" dirty="0" smtClean="0"/>
              <a:t>WIRKUNGEN 2/2</a:t>
            </a:r>
            <a:endParaRPr lang="de-CH" dirty="0"/>
          </a:p>
        </p:txBody>
      </p:sp>
      <p:sp>
        <p:nvSpPr>
          <p:cNvPr id="6" name="Textplatzhalter 5"/>
          <p:cNvSpPr>
            <a:spLocks noGrp="1"/>
          </p:cNvSpPr>
          <p:nvPr>
            <p:ph type="body" idx="1"/>
          </p:nvPr>
        </p:nvSpPr>
        <p:spPr/>
        <p:txBody>
          <a:bodyPr/>
          <a:lstStyle/>
          <a:p>
            <a:r>
              <a:rPr lang="de-CH" b="0" dirty="0" smtClean="0"/>
              <a:t>MASSNAHMEN</a:t>
            </a:r>
            <a:endParaRPr lang="de-CH" b="0" dirty="0"/>
          </a:p>
        </p:txBody>
      </p:sp>
      <p:sp>
        <p:nvSpPr>
          <p:cNvPr id="8" name="Textplatzhalter 7"/>
          <p:cNvSpPr>
            <a:spLocks noGrp="1"/>
          </p:cNvSpPr>
          <p:nvPr>
            <p:ph type="body" sz="quarter" idx="3"/>
          </p:nvPr>
        </p:nvSpPr>
        <p:spPr/>
        <p:txBody>
          <a:bodyPr/>
          <a:lstStyle/>
          <a:p>
            <a:r>
              <a:rPr lang="de-CH" b="0" dirty="0" smtClean="0"/>
              <a:t>GROBZIELE</a:t>
            </a:r>
            <a:endParaRPr lang="de-CH" b="0" dirty="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12" name="Inhaltsplatzhalter 11"/>
          <p:cNvSpPr>
            <a:spLocks noGrp="1"/>
          </p:cNvSpPr>
          <p:nvPr>
            <p:ph sz="half" idx="17"/>
          </p:nvPr>
        </p:nvSpPr>
        <p:spPr>
          <a:xfrm>
            <a:off x="608807" y="2362200"/>
            <a:ext cx="3352800" cy="587450"/>
          </a:xfrm>
          <a:ln w="9525"/>
        </p:spPr>
        <p:txBody>
          <a:bodyPr anchor="ctr"/>
          <a:lstStyle/>
          <a:p>
            <a:r>
              <a:rPr lang="de-CH" dirty="0" smtClean="0"/>
              <a:t>Partizipation von Schulen</a:t>
            </a:r>
            <a:endParaRPr lang="de-CH" dirty="0"/>
          </a:p>
        </p:txBody>
      </p:sp>
      <p:sp>
        <p:nvSpPr>
          <p:cNvPr id="13" name="Inhaltsplatzhalter 12"/>
          <p:cNvSpPr>
            <a:spLocks noGrp="1"/>
          </p:cNvSpPr>
          <p:nvPr>
            <p:ph sz="half" idx="18"/>
          </p:nvPr>
        </p:nvSpPr>
        <p:spPr>
          <a:xfrm>
            <a:off x="608807" y="3733800"/>
            <a:ext cx="3352800" cy="587450"/>
          </a:xfrm>
          <a:ln w="9525"/>
        </p:spPr>
        <p:txBody>
          <a:bodyPr anchor="ctr"/>
          <a:lstStyle/>
          <a:p>
            <a:pPr lvl="1" indent="0">
              <a:buNone/>
            </a:pPr>
            <a:r>
              <a:rPr lang="de-CH" sz="2400" dirty="0" smtClean="0"/>
              <a:t>Sprechender </a:t>
            </a:r>
            <a:r>
              <a:rPr lang="de-CH" sz="2400" dirty="0" smtClean="0"/>
              <a:t>Kübel</a:t>
            </a:r>
            <a:endParaRPr lang="de-CH" sz="2400" dirty="0" smtClean="0"/>
          </a:p>
        </p:txBody>
      </p:sp>
      <p:sp>
        <p:nvSpPr>
          <p:cNvPr id="14" name="Inhaltsplatzhalter 13"/>
          <p:cNvSpPr>
            <a:spLocks noGrp="1"/>
          </p:cNvSpPr>
          <p:nvPr>
            <p:ph sz="half" idx="19"/>
          </p:nvPr>
        </p:nvSpPr>
        <p:spPr>
          <a:xfrm>
            <a:off x="608806" y="5105400"/>
            <a:ext cx="3352800" cy="587450"/>
          </a:xfrm>
          <a:ln w="9525"/>
        </p:spPr>
        <p:txBody>
          <a:bodyPr anchor="ctr"/>
          <a:lstStyle/>
          <a:p>
            <a:pPr lvl="1" indent="0">
              <a:buNone/>
            </a:pPr>
            <a:r>
              <a:rPr lang="de-CH" sz="2400" dirty="0" smtClean="0"/>
              <a:t>Mobile </a:t>
            </a:r>
            <a:r>
              <a:rPr lang="de-CH" sz="2400" dirty="0" err="1" smtClean="0"/>
              <a:t>Buvette</a:t>
            </a:r>
            <a:endParaRPr lang="de-CH" sz="2400" dirty="0" smtClean="0"/>
          </a:p>
        </p:txBody>
      </p:sp>
      <p:sp>
        <p:nvSpPr>
          <p:cNvPr id="15" name="Inhaltsplatzhalter 14"/>
          <p:cNvSpPr>
            <a:spLocks noGrp="1"/>
          </p:cNvSpPr>
          <p:nvPr>
            <p:ph sz="half" idx="20"/>
          </p:nvPr>
        </p:nvSpPr>
        <p:spPr>
          <a:xfrm>
            <a:off x="7619206" y="2158257"/>
            <a:ext cx="3731147" cy="508743"/>
          </a:xfrm>
          <a:ln w="9525"/>
        </p:spPr>
        <p:txBody>
          <a:bodyPr anchor="ctr">
            <a:noAutofit/>
          </a:bodyPr>
          <a:lstStyle/>
          <a:p>
            <a:r>
              <a:rPr lang="de-DE" dirty="0" smtClean="0"/>
              <a:t>Sensibilisierung </a:t>
            </a:r>
            <a:endParaRPr lang="de-CH" dirty="0" smtClean="0"/>
          </a:p>
        </p:txBody>
      </p:sp>
      <p:sp>
        <p:nvSpPr>
          <p:cNvPr id="16" name="Inhaltsplatzhalter 15"/>
          <p:cNvSpPr>
            <a:spLocks noGrp="1"/>
          </p:cNvSpPr>
          <p:nvPr>
            <p:ph sz="half" idx="21"/>
          </p:nvPr>
        </p:nvSpPr>
        <p:spPr>
          <a:xfrm>
            <a:off x="7619206" y="2819400"/>
            <a:ext cx="3732585" cy="525219"/>
          </a:xfrm>
          <a:ln w="9525"/>
        </p:spPr>
        <p:txBody>
          <a:bodyPr anchor="ctr">
            <a:noAutofit/>
          </a:bodyPr>
          <a:lstStyle/>
          <a:p>
            <a:r>
              <a:rPr lang="de-CH" dirty="0" smtClean="0"/>
              <a:t>Selbstverantwortung</a:t>
            </a:r>
            <a:endParaRPr lang="de-CH" dirty="0"/>
          </a:p>
        </p:txBody>
      </p:sp>
      <p:sp>
        <p:nvSpPr>
          <p:cNvPr id="17" name="Inhaltsplatzhalter 16"/>
          <p:cNvSpPr>
            <a:spLocks noGrp="1"/>
          </p:cNvSpPr>
          <p:nvPr>
            <p:ph sz="half" idx="22"/>
          </p:nvPr>
        </p:nvSpPr>
        <p:spPr>
          <a:xfrm>
            <a:off x="7619206" y="4876800"/>
            <a:ext cx="3717731" cy="533400"/>
          </a:xfrm>
          <a:ln w="9525"/>
        </p:spPr>
        <p:txBody>
          <a:bodyPr anchor="ctr">
            <a:normAutofit/>
          </a:bodyPr>
          <a:lstStyle/>
          <a:p>
            <a:r>
              <a:rPr lang="de-CH" dirty="0" smtClean="0"/>
              <a:t>Partizipative </a:t>
            </a:r>
            <a:r>
              <a:rPr lang="de-CH" dirty="0" smtClean="0"/>
              <a:t>Prozesse</a:t>
            </a:r>
            <a:endParaRPr lang="de-CH" dirty="0" smtClean="0"/>
          </a:p>
        </p:txBody>
      </p:sp>
      <p:sp>
        <p:nvSpPr>
          <p:cNvPr id="18" name="Inhaltsplatzhalter 17"/>
          <p:cNvSpPr>
            <a:spLocks noGrp="1"/>
          </p:cNvSpPr>
          <p:nvPr>
            <p:ph sz="half" idx="23"/>
          </p:nvPr>
        </p:nvSpPr>
        <p:spPr>
          <a:xfrm>
            <a:off x="7619207" y="4191000"/>
            <a:ext cx="3732584" cy="494635"/>
          </a:xfrm>
          <a:ln w="9525"/>
        </p:spPr>
        <p:txBody>
          <a:bodyPr anchor="ctr">
            <a:normAutofit/>
          </a:bodyPr>
          <a:lstStyle/>
          <a:p>
            <a:r>
              <a:rPr lang="de-CH" sz="2595" dirty="0" smtClean="0"/>
              <a:t>Integration</a:t>
            </a:r>
            <a:endParaRPr lang="de-CH" sz="2595" dirty="0" smtClean="0"/>
          </a:p>
        </p:txBody>
      </p:sp>
      <p:cxnSp>
        <p:nvCxnSpPr>
          <p:cNvPr id="40" name="Gerade Verbindung mit Pfeil 19"/>
          <p:cNvCxnSpPr>
            <a:stCxn id="12" idx="3"/>
            <a:endCxn id="16" idx="1"/>
          </p:cNvCxnSpPr>
          <p:nvPr/>
        </p:nvCxnSpPr>
        <p:spPr>
          <a:xfrm>
            <a:off x="3961607" y="2655925"/>
            <a:ext cx="3657599" cy="426085"/>
          </a:xfrm>
          <a:prstGeom prst="bentConnector3">
            <a:avLst>
              <a:gd name="adj1" fmla="val 50000"/>
            </a:avLst>
          </a:prstGeom>
          <a:ln w="63500">
            <a:solidFill>
              <a:srgbClr val="68762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58" name="Gerade Verbindung mit Pfeil 19"/>
          <p:cNvCxnSpPr>
            <a:stCxn id="14" idx="3"/>
            <a:endCxn id="17" idx="1"/>
          </p:cNvCxnSpPr>
          <p:nvPr/>
        </p:nvCxnSpPr>
        <p:spPr>
          <a:xfrm flipV="1">
            <a:off x="3961606" y="5143500"/>
            <a:ext cx="3657600" cy="255625"/>
          </a:xfrm>
          <a:prstGeom prst="bentConnector3">
            <a:avLst>
              <a:gd name="adj1" fmla="val 50000"/>
            </a:avLst>
          </a:prstGeom>
          <a:ln w="63500">
            <a:solidFill>
              <a:schemeClr val="accent3">
                <a:lumMod val="60000"/>
                <a:lumOff val="40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135" name="Textfeld 134"/>
          <p:cNvSpPr txBox="1"/>
          <p:nvPr/>
        </p:nvSpPr>
        <p:spPr>
          <a:xfrm>
            <a:off x="3961606" y="4953000"/>
            <a:ext cx="2088232" cy="369332"/>
          </a:xfrm>
          <a:prstGeom prst="rect">
            <a:avLst/>
          </a:prstGeom>
          <a:noFill/>
        </p:spPr>
        <p:txBody>
          <a:bodyPr wrap="square" rtlCol="0">
            <a:spAutoFit/>
          </a:bodyPr>
          <a:lstStyle/>
          <a:p>
            <a:r>
              <a:rPr lang="de-CH" dirty="0" smtClean="0"/>
              <a:t>Soziale Kontrolle</a:t>
            </a:r>
          </a:p>
          <a:p>
            <a:endParaRPr lang="de-CH" dirty="0" smtClean="0"/>
          </a:p>
        </p:txBody>
      </p:sp>
      <p:sp>
        <p:nvSpPr>
          <p:cNvPr id="44" name="Inhaltsplatzhalter 15"/>
          <p:cNvSpPr txBox="1">
            <a:spLocks/>
          </p:cNvSpPr>
          <p:nvPr/>
        </p:nvSpPr>
        <p:spPr>
          <a:xfrm>
            <a:off x="7619206" y="3505200"/>
            <a:ext cx="3717731" cy="533399"/>
          </a:xfrm>
          <a:prstGeom prst="rect">
            <a:avLst/>
          </a:prstGeom>
          <a:ln w="9525" cap="rnd">
            <a:solidFill>
              <a:srgbClr val="A7BE34"/>
            </a:solidFill>
          </a:ln>
        </p:spPr>
        <p:txBody>
          <a:bodyPr vert="horz" lIns="91440" tIns="45720" rIns="91440" bIns="45720" rtlCol="0" anchor="ctr">
            <a:normAutofit fontScale="85000" lnSpcReduction="10000"/>
          </a:bodyPr>
          <a:lstStyle/>
          <a:p>
            <a:pPr marL="0" marR="0" lvl="0" indent="0" algn="l" defTabSz="914400" rtl="0" eaLnBrk="1" fontAlgn="auto" latinLnBrk="0" hangingPunct="1">
              <a:lnSpc>
                <a:spcPct val="100000"/>
              </a:lnSpc>
              <a:spcBef>
                <a:spcPct val="20000"/>
              </a:spcBef>
              <a:spcAft>
                <a:spcPts val="0"/>
              </a:spcAft>
              <a:buClr>
                <a:srgbClr val="A7BE34"/>
              </a:buClr>
              <a:buSzTx/>
              <a:buFont typeface="Arial" panose="020B0604020202020204" pitchFamily="34" charset="0"/>
              <a:buNone/>
              <a:tabLst/>
              <a:defRPr/>
            </a:pPr>
            <a:r>
              <a:rPr kumimoji="0" lang="de-CH" sz="2595" b="0" i="0" u="none" strike="noStrike" kern="1200" cap="none" spc="0" normalizeH="0" baseline="0" noProof="0" dirty="0" smtClean="0">
                <a:ln>
                  <a:noFill/>
                </a:ln>
                <a:solidFill>
                  <a:schemeClr val="tx1"/>
                </a:solidFill>
                <a:effectLst/>
                <a:uLnTx/>
                <a:uFillTx/>
                <a:latin typeface="+mn-lt"/>
                <a:ea typeface="+mn-ea"/>
                <a:cs typeface="+mn-cs"/>
              </a:rPr>
              <a:t>Veränderung der </a:t>
            </a:r>
            <a:r>
              <a:rPr kumimoji="0" lang="de-CH" sz="2595" b="0" i="0" u="none" strike="noStrike" kern="1200" cap="none" spc="0" normalizeH="0" baseline="0" noProof="0" dirty="0" smtClean="0">
                <a:ln>
                  <a:noFill/>
                </a:ln>
                <a:solidFill>
                  <a:schemeClr val="tx1"/>
                </a:solidFill>
                <a:effectLst/>
                <a:uLnTx/>
                <a:uFillTx/>
                <a:latin typeface="+mn-lt"/>
                <a:ea typeface="+mn-ea"/>
                <a:cs typeface="+mn-cs"/>
              </a:rPr>
              <a:t>Werthaltung</a:t>
            </a:r>
            <a:endParaRPr kumimoji="0" lang="de-CH" sz="2595" b="0" i="0" u="none" strike="noStrike" kern="1200" cap="none" spc="0" normalizeH="0" baseline="0" noProof="0" dirty="0" smtClean="0">
              <a:ln>
                <a:noFill/>
              </a:ln>
              <a:solidFill>
                <a:schemeClr val="tx1"/>
              </a:solidFill>
              <a:effectLst/>
              <a:uLnTx/>
              <a:uFillTx/>
              <a:latin typeface="+mn-lt"/>
              <a:ea typeface="+mn-ea"/>
              <a:cs typeface="+mn-cs"/>
            </a:endParaRPr>
          </a:p>
        </p:txBody>
      </p:sp>
      <p:cxnSp>
        <p:nvCxnSpPr>
          <p:cNvPr id="45" name="Gerade Verbindung mit Pfeil 19"/>
          <p:cNvCxnSpPr>
            <a:endCxn id="44" idx="1"/>
          </p:cNvCxnSpPr>
          <p:nvPr/>
        </p:nvCxnSpPr>
        <p:spPr>
          <a:xfrm>
            <a:off x="3961606" y="2667000"/>
            <a:ext cx="3657600" cy="1104900"/>
          </a:xfrm>
          <a:prstGeom prst="bentConnector3">
            <a:avLst>
              <a:gd name="adj1" fmla="val 50000"/>
            </a:avLst>
          </a:prstGeom>
          <a:ln w="63500">
            <a:solidFill>
              <a:srgbClr val="68762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56" name="Gerade Verbindung mit Pfeil 19"/>
          <p:cNvCxnSpPr>
            <a:stCxn id="14" idx="3"/>
            <a:endCxn id="73" idx="1"/>
          </p:cNvCxnSpPr>
          <p:nvPr/>
        </p:nvCxnSpPr>
        <p:spPr>
          <a:xfrm>
            <a:off x="3961606" y="5399125"/>
            <a:ext cx="3657600" cy="430175"/>
          </a:xfrm>
          <a:prstGeom prst="bentConnector3">
            <a:avLst>
              <a:gd name="adj1" fmla="val 50000"/>
            </a:avLst>
          </a:prstGeom>
          <a:ln w="63500">
            <a:solidFill>
              <a:schemeClr val="accent3">
                <a:lumMod val="60000"/>
                <a:lumOff val="4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62" name="Gerade Verbindung mit Pfeil 19"/>
          <p:cNvCxnSpPr>
            <a:stCxn id="14" idx="3"/>
            <a:endCxn id="18" idx="1"/>
          </p:cNvCxnSpPr>
          <p:nvPr/>
        </p:nvCxnSpPr>
        <p:spPr>
          <a:xfrm flipV="1">
            <a:off x="3961606" y="4438318"/>
            <a:ext cx="3657601" cy="960807"/>
          </a:xfrm>
          <a:prstGeom prst="bentConnector3">
            <a:avLst>
              <a:gd name="adj1" fmla="val 50000"/>
            </a:avLst>
          </a:prstGeom>
          <a:ln w="63500">
            <a:solidFill>
              <a:schemeClr val="accent3">
                <a:lumMod val="60000"/>
                <a:lumOff val="40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73" name="Inhaltsplatzhalter 16"/>
          <p:cNvSpPr>
            <a:spLocks noGrp="1"/>
          </p:cNvSpPr>
          <p:nvPr>
            <p:ph sz="half" idx="22"/>
          </p:nvPr>
        </p:nvSpPr>
        <p:spPr>
          <a:xfrm>
            <a:off x="7619206" y="5562600"/>
            <a:ext cx="3717731" cy="533400"/>
          </a:xfrm>
          <a:ln w="9525"/>
        </p:spPr>
        <p:txBody>
          <a:bodyPr anchor="ctr">
            <a:normAutofit/>
          </a:bodyPr>
          <a:lstStyle/>
          <a:p>
            <a:r>
              <a:rPr lang="de-CH" dirty="0" smtClean="0"/>
              <a:t>Identifikation</a:t>
            </a:r>
            <a:endParaRPr lang="de-CH" dirty="0" smtClean="0"/>
          </a:p>
        </p:txBody>
      </p:sp>
      <p:sp>
        <p:nvSpPr>
          <p:cNvPr id="33" name="Rechteck 32"/>
          <p:cNvSpPr/>
          <p:nvPr/>
        </p:nvSpPr>
        <p:spPr>
          <a:xfrm>
            <a:off x="3961606" y="1981200"/>
            <a:ext cx="1431251" cy="646331"/>
          </a:xfrm>
          <a:prstGeom prst="rect">
            <a:avLst/>
          </a:prstGeom>
        </p:spPr>
        <p:txBody>
          <a:bodyPr wrap="none">
            <a:spAutoFit/>
          </a:bodyPr>
          <a:lstStyle/>
          <a:p>
            <a:r>
              <a:rPr lang="de-CH" dirty="0" smtClean="0"/>
              <a:t>Auseinander-</a:t>
            </a:r>
          </a:p>
          <a:p>
            <a:r>
              <a:rPr lang="de-CH" dirty="0" err="1" smtClean="0"/>
              <a:t>setzung</a:t>
            </a:r>
            <a:endParaRPr lang="de-CH" dirty="0" smtClean="0"/>
          </a:p>
        </p:txBody>
      </p:sp>
      <p:sp>
        <p:nvSpPr>
          <p:cNvPr id="38" name="Rechteck 37"/>
          <p:cNvSpPr/>
          <p:nvPr/>
        </p:nvSpPr>
        <p:spPr>
          <a:xfrm>
            <a:off x="3958138" y="3581400"/>
            <a:ext cx="1146468" cy="369332"/>
          </a:xfrm>
          <a:prstGeom prst="rect">
            <a:avLst/>
          </a:prstGeom>
        </p:spPr>
        <p:txBody>
          <a:bodyPr wrap="none">
            <a:spAutoFit/>
          </a:bodyPr>
          <a:lstStyle/>
          <a:p>
            <a:r>
              <a:rPr lang="de-CH" dirty="0" smtClean="0"/>
              <a:t>Akzeptanz</a:t>
            </a:r>
          </a:p>
        </p:txBody>
      </p:sp>
      <p:sp>
        <p:nvSpPr>
          <p:cNvPr id="30" name="Inhaltsplatzhalter 7"/>
          <p:cNvSpPr>
            <a:spLocks noGrp="1"/>
          </p:cNvSpPr>
          <p:nvPr>
            <p:ph sz="quarter" idx="14"/>
          </p:nvPr>
        </p:nvSpPr>
        <p:spPr>
          <a:xfrm>
            <a:off x="3123406" y="253753"/>
            <a:ext cx="5943600" cy="432047"/>
          </a:xfrm>
        </p:spPr>
        <p:txBody>
          <a:bodyPr/>
          <a:lstStyle/>
          <a:p>
            <a:r>
              <a:rPr lang="de-CH" dirty="0" smtClean="0"/>
              <a:t>WERTHALTUNG / Kampagne „</a:t>
            </a:r>
            <a:r>
              <a:rPr lang="de-CH" dirty="0" err="1" smtClean="0"/>
              <a:t>Tüpfsch</a:t>
            </a:r>
            <a:r>
              <a:rPr lang="de-CH" dirty="0" smtClean="0"/>
              <a:t>?“ / Wirkungen 2/2</a:t>
            </a:r>
            <a:endParaRPr lang="de-CH" dirty="0"/>
          </a:p>
        </p:txBody>
      </p:sp>
    </p:spTree>
    <p:extLst>
      <p:ext uri="{BB962C8B-B14F-4D97-AF65-F5344CB8AC3E}">
        <p14:creationId xmlns:p14="http://schemas.microsoft.com/office/powerpoint/2010/main" val="19857742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16"/>
          <p:cNvSpPr>
            <a:spLocks noGrp="1"/>
          </p:cNvSpPr>
          <p:nvPr>
            <p:ph type="title"/>
          </p:nvPr>
        </p:nvSpPr>
        <p:spPr/>
        <p:txBody>
          <a:bodyPr/>
          <a:lstStyle/>
          <a:p>
            <a:r>
              <a:rPr lang="de-CH" dirty="0" smtClean="0"/>
              <a:t>BUDGETPLANUNG 1/2</a:t>
            </a:r>
            <a:endParaRPr lang="de-CH" dirty="0"/>
          </a:p>
        </p:txBody>
      </p:sp>
      <p:sp>
        <p:nvSpPr>
          <p:cNvPr id="6" name="Datumsplatzhalter 5"/>
          <p:cNvSpPr>
            <a:spLocks noGrp="1"/>
          </p:cNvSpPr>
          <p:nvPr>
            <p:ph type="dt" sz="half" idx="10"/>
          </p:nvPr>
        </p:nvSpPr>
        <p:spPr/>
        <p:txBody>
          <a:bodyPr/>
          <a:lstStyle/>
          <a:p>
            <a:fld id="{9F0228B7-53E9-4A3B-BE5F-8648B5606538}" type="datetime2">
              <a:rPr lang="de-DE" smtClean="0"/>
              <a:pPr/>
              <a:t>Freitag, 30. Oktober 2015</a:t>
            </a:fld>
            <a:endParaRPr lang="de-CH"/>
          </a:p>
        </p:txBody>
      </p:sp>
      <p:graphicFrame>
        <p:nvGraphicFramePr>
          <p:cNvPr id="2" name="Inhaltsplatzhalter 1"/>
          <p:cNvGraphicFramePr>
            <a:graphicFrameLocks noGrp="1"/>
          </p:cNvGraphicFramePr>
          <p:nvPr>
            <p:ph sz="quarter" idx="14"/>
            <p:extLst>
              <p:ext uri="{D42A27DB-BD31-4B8C-83A1-F6EECF244321}">
                <p14:modId xmlns:p14="http://schemas.microsoft.com/office/powerpoint/2010/main" val="1104558966"/>
              </p:ext>
            </p:extLst>
          </p:nvPr>
        </p:nvGraphicFramePr>
        <p:xfrm>
          <a:off x="1980406" y="2116428"/>
          <a:ext cx="7920880" cy="3369972"/>
        </p:xfrm>
        <a:graphic>
          <a:graphicData uri="http://schemas.openxmlformats.org/drawingml/2006/table">
            <a:tbl>
              <a:tblPr firstRow="1" bandRow="1">
                <a:tableStyleId>{2D5ABB26-0587-4C30-8999-92F81FD0307C}</a:tableStyleId>
              </a:tblPr>
              <a:tblGrid>
                <a:gridCol w="6048672"/>
                <a:gridCol w="1872208"/>
              </a:tblGrid>
              <a:tr h="561662">
                <a:tc>
                  <a:txBody>
                    <a:bodyPr/>
                    <a:lstStyle/>
                    <a:p>
                      <a:endParaRPr lang="de-CH" sz="2400" dirty="0"/>
                    </a:p>
                  </a:txBody>
                  <a:tcPr>
                    <a:lnR w="12700" cap="flat" cmpd="sng" algn="ctr">
                      <a:solidFill>
                        <a:srgbClr val="A7BE34"/>
                      </a:solidFill>
                      <a:prstDash val="solid"/>
                      <a:round/>
                      <a:headEnd type="none" w="med" len="med"/>
                      <a:tailEnd type="none" w="med" len="med"/>
                    </a:lnR>
                    <a:lnB w="12700" cap="flat" cmpd="sng" algn="ctr">
                      <a:solidFill>
                        <a:srgbClr val="A7BE34"/>
                      </a:solidFill>
                      <a:prstDash val="solid"/>
                      <a:round/>
                      <a:headEnd type="none" w="med" len="med"/>
                      <a:tailEnd type="none" w="med" len="med"/>
                    </a:lnB>
                  </a:tcPr>
                </a:tc>
                <a:tc>
                  <a:txBody>
                    <a:bodyPr/>
                    <a:lstStyle/>
                    <a:p>
                      <a:pPr algn="r"/>
                      <a:r>
                        <a:rPr lang="de-CH" sz="2400" dirty="0" smtClean="0"/>
                        <a:t>CHF</a:t>
                      </a:r>
                      <a:endParaRPr lang="de-CH" sz="2400" dirty="0"/>
                    </a:p>
                  </a:txBody>
                  <a:tcPr>
                    <a:lnL w="12700" cap="flat" cmpd="sng" algn="ctr">
                      <a:solidFill>
                        <a:srgbClr val="A7BE34"/>
                      </a:solidFill>
                      <a:prstDash val="solid"/>
                      <a:round/>
                      <a:headEnd type="none" w="med" len="med"/>
                      <a:tailEnd type="none" w="med" len="med"/>
                    </a:lnL>
                    <a:lnB w="12700" cap="flat" cmpd="sng" algn="ctr">
                      <a:solidFill>
                        <a:srgbClr val="A7BE34"/>
                      </a:solidFill>
                      <a:prstDash val="solid"/>
                      <a:round/>
                      <a:headEnd type="none" w="med" len="med"/>
                      <a:tailEnd type="none" w="med" len="med"/>
                    </a:lnB>
                  </a:tcPr>
                </a:tc>
              </a:tr>
              <a:tr h="561662">
                <a:tc>
                  <a:txBody>
                    <a:bodyPr/>
                    <a:lstStyle/>
                    <a:p>
                      <a:r>
                        <a:rPr lang="de-CH" sz="2400" dirty="0" smtClean="0"/>
                        <a:t>Marketing</a:t>
                      </a:r>
                      <a:endParaRPr lang="de-CH" sz="2400" dirty="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c>
                  <a:txBody>
                    <a:bodyPr/>
                    <a:lstStyle/>
                    <a:p>
                      <a:pPr algn="r"/>
                      <a:r>
                        <a:rPr lang="de-DE" sz="2400" kern="1200" dirty="0" smtClean="0">
                          <a:solidFill>
                            <a:schemeClr val="tx1"/>
                          </a:solidFill>
                          <a:latin typeface="+mn-lt"/>
                          <a:ea typeface="+mn-ea"/>
                          <a:cs typeface="+mn-cs"/>
                        </a:rPr>
                        <a:t>16‘500</a:t>
                      </a:r>
                      <a:r>
                        <a:rPr lang="de-DE" sz="2400" dirty="0" smtClean="0"/>
                        <a:t> </a:t>
                      </a:r>
                      <a:endParaRPr lang="de-CH" sz="240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r>
              <a:tr h="561662">
                <a:tc>
                  <a:txBody>
                    <a:bodyPr/>
                    <a:lstStyle/>
                    <a:p>
                      <a:r>
                        <a:rPr lang="de-CH" sz="2400" dirty="0" smtClean="0"/>
                        <a:t>Startveranstaltung</a:t>
                      </a:r>
                      <a:endParaRPr lang="de-CH" sz="2400" dirty="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c>
                  <a:txBody>
                    <a:bodyPr/>
                    <a:lstStyle/>
                    <a:p>
                      <a:pPr algn="r"/>
                      <a:r>
                        <a:rPr lang="de-CH" sz="2400" dirty="0" smtClean="0"/>
                        <a:t>12‘000</a:t>
                      </a:r>
                      <a:endParaRPr lang="de-CH" sz="240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r>
              <a:tr h="561662">
                <a:tc>
                  <a:txBody>
                    <a:bodyPr/>
                    <a:lstStyle/>
                    <a:p>
                      <a:r>
                        <a:rPr lang="de-CH" sz="2400" dirty="0" smtClean="0"/>
                        <a:t>Wettbewerbe</a:t>
                      </a:r>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c>
                  <a:txBody>
                    <a:bodyPr/>
                    <a:lstStyle/>
                    <a:p>
                      <a:pPr algn="r"/>
                      <a:r>
                        <a:rPr lang="de-CH" sz="2400" dirty="0" smtClean="0"/>
                        <a:t>6‘000</a:t>
                      </a:r>
                      <a:endParaRPr lang="de-CH" sz="240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r>
              <a:tr h="561662">
                <a:tc>
                  <a:txBody>
                    <a:bodyPr/>
                    <a:lstStyle/>
                    <a:p>
                      <a:r>
                        <a:rPr lang="de-CH" sz="2400" dirty="0" smtClean="0"/>
                        <a:t>Gestaltung Fussspuren &amp; Abfalleimer</a:t>
                      </a:r>
                      <a:endParaRPr lang="de-CH" sz="2400" dirty="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c>
                  <a:txBody>
                    <a:bodyPr/>
                    <a:lstStyle/>
                    <a:p>
                      <a:pPr algn="r"/>
                      <a:r>
                        <a:rPr lang="de-CH" sz="2400" dirty="0" smtClean="0"/>
                        <a:t>1‘500</a:t>
                      </a:r>
                      <a:endParaRPr lang="de-CH" sz="240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r>
              <a:tr h="561662">
                <a:tc>
                  <a:txBody>
                    <a:bodyPr/>
                    <a:lstStyle/>
                    <a:p>
                      <a:r>
                        <a:rPr lang="de-CH" sz="2400" dirty="0" smtClean="0"/>
                        <a:t>Abfallfreie Zone</a:t>
                      </a:r>
                      <a:endParaRPr lang="de-CH" sz="2400" dirty="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r"/>
                      <a:r>
                        <a:rPr lang="de-CH" sz="2400" dirty="0" smtClean="0"/>
                        <a:t>2‘000</a:t>
                      </a:r>
                      <a:endParaRPr lang="de-CH" sz="240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28575" cap="flat" cmpd="sng" algn="ctr">
                      <a:noFill/>
                      <a:prstDash val="solid"/>
                      <a:round/>
                      <a:headEnd type="none" w="med" len="med"/>
                      <a:tailEnd type="none" w="med" len="med"/>
                    </a:lnB>
                  </a:tcPr>
                </a:tc>
              </a:tr>
            </a:tbl>
          </a:graphicData>
        </a:graphic>
      </p:graphicFrame>
      <p:sp>
        <p:nvSpPr>
          <p:cNvPr id="5" name="Inhaltsplatzhalter 7"/>
          <p:cNvSpPr>
            <a:spLocks noGrp="1"/>
          </p:cNvSpPr>
          <p:nvPr>
            <p:ph sz="quarter" idx="14"/>
          </p:nvPr>
        </p:nvSpPr>
        <p:spPr>
          <a:xfrm>
            <a:off x="3123406" y="253753"/>
            <a:ext cx="5943600" cy="432047"/>
          </a:xfrm>
        </p:spPr>
        <p:txBody>
          <a:bodyPr/>
          <a:lstStyle/>
          <a:p>
            <a:r>
              <a:rPr lang="de-CH" dirty="0" smtClean="0"/>
              <a:t>WERTHALTUNG / Kampagne „</a:t>
            </a:r>
            <a:r>
              <a:rPr lang="de-CH" dirty="0" err="1" smtClean="0"/>
              <a:t>Tüpfsch</a:t>
            </a:r>
            <a:r>
              <a:rPr lang="de-CH" dirty="0" smtClean="0"/>
              <a:t>?“ / Budgetplanung 1/2</a:t>
            </a:r>
            <a:endParaRPr lang="de-CH" dirty="0"/>
          </a:p>
        </p:txBody>
      </p:sp>
    </p:spTree>
    <p:extLst>
      <p:ext uri="{BB962C8B-B14F-4D97-AF65-F5344CB8AC3E}">
        <p14:creationId xmlns:p14="http://schemas.microsoft.com/office/powerpoint/2010/main" val="141542294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16"/>
          <p:cNvSpPr>
            <a:spLocks noGrp="1"/>
          </p:cNvSpPr>
          <p:nvPr>
            <p:ph type="title"/>
          </p:nvPr>
        </p:nvSpPr>
        <p:spPr/>
        <p:txBody>
          <a:bodyPr/>
          <a:lstStyle/>
          <a:p>
            <a:r>
              <a:rPr lang="de-CH" dirty="0" smtClean="0"/>
              <a:t>BUDGETPLANUNG 2/2</a:t>
            </a:r>
            <a:endParaRPr lang="de-CH" dirty="0"/>
          </a:p>
        </p:txBody>
      </p:sp>
      <p:sp>
        <p:nvSpPr>
          <p:cNvPr id="6" name="Datumsplatzhalter 5"/>
          <p:cNvSpPr>
            <a:spLocks noGrp="1"/>
          </p:cNvSpPr>
          <p:nvPr>
            <p:ph type="dt" sz="half" idx="10"/>
          </p:nvPr>
        </p:nvSpPr>
        <p:spPr/>
        <p:txBody>
          <a:bodyPr/>
          <a:lstStyle/>
          <a:p>
            <a:fld id="{9F0228B7-53E9-4A3B-BE5F-8648B5606538}" type="datetime2">
              <a:rPr lang="de-DE" smtClean="0"/>
              <a:pPr/>
              <a:t>Freitag, 30. Oktober 2015</a:t>
            </a:fld>
            <a:endParaRPr lang="de-CH"/>
          </a:p>
        </p:txBody>
      </p:sp>
      <p:graphicFrame>
        <p:nvGraphicFramePr>
          <p:cNvPr id="2" name="Inhaltsplatzhalter 1"/>
          <p:cNvGraphicFramePr>
            <a:graphicFrameLocks noGrp="1"/>
          </p:cNvGraphicFramePr>
          <p:nvPr>
            <p:ph sz="quarter" idx="14"/>
            <p:extLst>
              <p:ext uri="{D42A27DB-BD31-4B8C-83A1-F6EECF244321}">
                <p14:modId xmlns:p14="http://schemas.microsoft.com/office/powerpoint/2010/main" val="3585421815"/>
              </p:ext>
            </p:extLst>
          </p:nvPr>
        </p:nvGraphicFramePr>
        <p:xfrm>
          <a:off x="1980406" y="1905000"/>
          <a:ext cx="7920880" cy="3931634"/>
        </p:xfrm>
        <a:graphic>
          <a:graphicData uri="http://schemas.openxmlformats.org/drawingml/2006/table">
            <a:tbl>
              <a:tblPr firstRow="1" bandRow="1">
                <a:tableStyleId>{2D5ABB26-0587-4C30-8999-92F81FD0307C}</a:tableStyleId>
              </a:tblPr>
              <a:tblGrid>
                <a:gridCol w="6048672"/>
                <a:gridCol w="1872208"/>
              </a:tblGrid>
              <a:tr h="561662">
                <a:tc>
                  <a:txBody>
                    <a:bodyPr/>
                    <a:lstStyle/>
                    <a:p>
                      <a:endParaRPr lang="de-CH" sz="2400" dirty="0"/>
                    </a:p>
                  </a:txBody>
                  <a:tcPr>
                    <a:lnR w="12700" cap="flat" cmpd="sng" algn="ctr">
                      <a:solidFill>
                        <a:srgbClr val="A7BE34"/>
                      </a:solidFill>
                      <a:prstDash val="solid"/>
                      <a:round/>
                      <a:headEnd type="none" w="med" len="med"/>
                      <a:tailEnd type="none" w="med" len="med"/>
                    </a:lnR>
                    <a:lnB w="12700" cap="flat" cmpd="sng" algn="ctr">
                      <a:solidFill>
                        <a:srgbClr val="A7BE34"/>
                      </a:solidFill>
                      <a:prstDash val="solid"/>
                      <a:round/>
                      <a:headEnd type="none" w="med" len="med"/>
                      <a:tailEnd type="none" w="med" len="med"/>
                    </a:lnB>
                  </a:tcPr>
                </a:tc>
                <a:tc>
                  <a:txBody>
                    <a:bodyPr/>
                    <a:lstStyle/>
                    <a:p>
                      <a:pPr algn="r"/>
                      <a:r>
                        <a:rPr lang="de-CH" sz="2400" dirty="0" smtClean="0"/>
                        <a:t>CHF</a:t>
                      </a:r>
                      <a:endParaRPr lang="de-CH" sz="2400" dirty="0"/>
                    </a:p>
                  </a:txBody>
                  <a:tcPr>
                    <a:lnL w="12700" cap="flat" cmpd="sng" algn="ctr">
                      <a:solidFill>
                        <a:srgbClr val="A7BE34"/>
                      </a:solidFill>
                      <a:prstDash val="solid"/>
                      <a:round/>
                      <a:headEnd type="none" w="med" len="med"/>
                      <a:tailEnd type="none" w="med" len="med"/>
                    </a:lnL>
                    <a:lnB w="12700" cap="flat" cmpd="sng" algn="ctr">
                      <a:solidFill>
                        <a:srgbClr val="A7BE34"/>
                      </a:solidFill>
                      <a:prstDash val="solid"/>
                      <a:round/>
                      <a:headEnd type="none" w="med" len="med"/>
                      <a:tailEnd type="none" w="med" len="med"/>
                    </a:lnB>
                  </a:tcPr>
                </a:tc>
              </a:tr>
              <a:tr h="561662">
                <a:tc>
                  <a:txBody>
                    <a:bodyPr/>
                    <a:lstStyle/>
                    <a:p>
                      <a:r>
                        <a:rPr lang="de-CH" sz="2400" dirty="0" smtClean="0"/>
                        <a:t>Feinreinigung der Seeanlagen</a:t>
                      </a:r>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c>
                  <a:txBody>
                    <a:bodyPr/>
                    <a:lstStyle/>
                    <a:p>
                      <a:pPr algn="r"/>
                      <a:r>
                        <a:rPr lang="de-DE" sz="2400" kern="1200" dirty="0" smtClean="0">
                          <a:solidFill>
                            <a:schemeClr val="tx1"/>
                          </a:solidFill>
                          <a:latin typeface="+mn-lt"/>
                          <a:ea typeface="+mn-ea"/>
                          <a:cs typeface="+mn-cs"/>
                        </a:rPr>
                        <a:t>4‘000</a:t>
                      </a:r>
                      <a:r>
                        <a:rPr lang="de-DE" sz="2400" dirty="0" smtClean="0"/>
                        <a:t> </a:t>
                      </a:r>
                      <a:endParaRPr lang="de-CH" sz="240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r>
              <a:tr h="561662">
                <a:tc>
                  <a:txBody>
                    <a:bodyPr/>
                    <a:lstStyle/>
                    <a:p>
                      <a:r>
                        <a:rPr lang="de-CH" sz="2400" dirty="0" smtClean="0"/>
                        <a:t>Mobile Buvette</a:t>
                      </a:r>
                      <a:endParaRPr lang="de-CH" sz="2400" dirty="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c>
                  <a:txBody>
                    <a:bodyPr/>
                    <a:lstStyle/>
                    <a:p>
                      <a:pPr algn="r"/>
                      <a:r>
                        <a:rPr lang="de-CH" sz="2400" dirty="0" smtClean="0"/>
                        <a:t>40‘000</a:t>
                      </a:r>
                      <a:endParaRPr lang="de-CH" sz="240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r>
              <a:tr h="561662">
                <a:tc>
                  <a:txBody>
                    <a:bodyPr/>
                    <a:lstStyle/>
                    <a:p>
                      <a:r>
                        <a:rPr lang="de-CH" sz="2400" dirty="0" smtClean="0"/>
                        <a:t>Abfallbarometer</a:t>
                      </a:r>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c>
                  <a:txBody>
                    <a:bodyPr/>
                    <a:lstStyle/>
                    <a:p>
                      <a:pPr algn="r"/>
                      <a:r>
                        <a:rPr lang="de-CH" sz="2400" dirty="0" smtClean="0"/>
                        <a:t>7‘000</a:t>
                      </a:r>
                      <a:endParaRPr lang="de-CH" sz="240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r>
              <a:tr h="561662">
                <a:tc>
                  <a:txBody>
                    <a:bodyPr/>
                    <a:lstStyle/>
                    <a:p>
                      <a:r>
                        <a:rPr lang="de-CH" sz="2400" dirty="0" smtClean="0"/>
                        <a:t>Sprechender </a:t>
                      </a:r>
                      <a:r>
                        <a:rPr lang="de-CH" sz="2400" dirty="0" smtClean="0"/>
                        <a:t>Kübel</a:t>
                      </a:r>
                      <a:endParaRPr lang="de-CH" sz="2400" dirty="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c>
                  <a:txBody>
                    <a:bodyPr/>
                    <a:lstStyle/>
                    <a:p>
                      <a:pPr algn="r"/>
                      <a:r>
                        <a:rPr lang="de-CH" sz="2400" dirty="0" smtClean="0"/>
                        <a:t>5‘000</a:t>
                      </a:r>
                      <a:endParaRPr lang="de-CH" sz="2400" dirty="0" smtClean="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r>
              <a:tr h="561662">
                <a:tc>
                  <a:txBody>
                    <a:bodyPr/>
                    <a:lstStyle/>
                    <a:p>
                      <a:r>
                        <a:rPr lang="de-CH" sz="2400" dirty="0" smtClean="0"/>
                        <a:t>Unvorhergesehenes</a:t>
                      </a:r>
                      <a:endParaRPr lang="de-CH" sz="2400" dirty="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28575" cap="flat" cmpd="sng" algn="ctr">
                      <a:solidFill>
                        <a:srgbClr val="9BBB59"/>
                      </a:solidFill>
                      <a:prstDash val="solid"/>
                      <a:round/>
                      <a:headEnd type="none" w="med" len="med"/>
                      <a:tailEnd type="none" w="med" len="med"/>
                    </a:lnB>
                  </a:tcPr>
                </a:tc>
                <a:tc>
                  <a:txBody>
                    <a:bodyPr/>
                    <a:lstStyle/>
                    <a:p>
                      <a:pPr algn="r"/>
                      <a:r>
                        <a:rPr lang="de-CH" sz="2400" dirty="0" smtClean="0"/>
                        <a:t>10‘000</a:t>
                      </a:r>
                      <a:endParaRPr lang="de-CH" sz="240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28575" cap="flat" cmpd="sng" algn="ctr">
                      <a:solidFill>
                        <a:srgbClr val="9BBB59"/>
                      </a:solidFill>
                      <a:prstDash val="solid"/>
                      <a:round/>
                      <a:headEnd type="none" w="med" len="med"/>
                      <a:tailEnd type="none" w="med" len="med"/>
                    </a:lnB>
                  </a:tcPr>
                </a:tc>
              </a:tr>
              <a:tr h="561662">
                <a:tc>
                  <a:txBody>
                    <a:bodyPr/>
                    <a:lstStyle/>
                    <a:p>
                      <a:r>
                        <a:rPr lang="de-CH" sz="2400" dirty="0" smtClean="0"/>
                        <a:t>Total Budget </a:t>
                      </a:r>
                      <a:endParaRPr lang="de-CH" sz="2400" dirty="0"/>
                    </a:p>
                  </a:txBody>
                  <a:tcPr>
                    <a:lnR w="12700" cap="flat" cmpd="sng" algn="ctr">
                      <a:solidFill>
                        <a:srgbClr val="A7BE34"/>
                      </a:solidFill>
                      <a:prstDash val="solid"/>
                      <a:round/>
                      <a:headEnd type="none" w="med" len="med"/>
                      <a:tailEnd type="none" w="med" len="med"/>
                    </a:lnR>
                    <a:lnT w="28575" cap="flat" cmpd="sng" algn="ctr">
                      <a:solidFill>
                        <a:srgbClr val="9BBB59"/>
                      </a:solidFill>
                      <a:prstDash val="solid"/>
                      <a:round/>
                      <a:headEnd type="none" w="med" len="med"/>
                      <a:tailEnd type="none" w="med" len="med"/>
                    </a:lnT>
                    <a:lnB w="28575" cap="flat" cmpd="sng" algn="ctr">
                      <a:solidFill>
                        <a:srgbClr val="A7BE34"/>
                      </a:solidFill>
                      <a:prstDash val="solid"/>
                      <a:round/>
                      <a:headEnd type="none" w="med" len="med"/>
                      <a:tailEnd type="none" w="med" len="med"/>
                    </a:lnB>
                  </a:tcPr>
                </a:tc>
                <a:tc>
                  <a:txBody>
                    <a:bodyPr/>
                    <a:lstStyle/>
                    <a:p>
                      <a:pPr algn="r"/>
                      <a:r>
                        <a:rPr lang="de-CH" sz="2400" dirty="0" smtClean="0"/>
                        <a:t>104‘000</a:t>
                      </a:r>
                      <a:endParaRPr lang="de-CH" sz="2400" dirty="0"/>
                    </a:p>
                  </a:txBody>
                  <a:tcPr>
                    <a:lnL w="12700" cap="flat" cmpd="sng" algn="ctr">
                      <a:solidFill>
                        <a:srgbClr val="A7BE34"/>
                      </a:solidFill>
                      <a:prstDash val="solid"/>
                      <a:round/>
                      <a:headEnd type="none" w="med" len="med"/>
                      <a:tailEnd type="none" w="med" len="med"/>
                    </a:lnL>
                    <a:lnT w="28575" cap="flat" cmpd="sng" algn="ctr">
                      <a:solidFill>
                        <a:srgbClr val="9BBB59"/>
                      </a:solidFill>
                      <a:prstDash val="solid"/>
                      <a:round/>
                      <a:headEnd type="none" w="med" len="med"/>
                      <a:tailEnd type="none" w="med" len="med"/>
                    </a:lnT>
                    <a:lnB w="28575" cap="flat" cmpd="sng" algn="ctr">
                      <a:solidFill>
                        <a:srgbClr val="A7BE34"/>
                      </a:solidFill>
                      <a:prstDash val="solid"/>
                      <a:round/>
                      <a:headEnd type="none" w="med" len="med"/>
                      <a:tailEnd type="none" w="med" len="med"/>
                    </a:lnB>
                  </a:tcPr>
                </a:tc>
              </a:tr>
            </a:tbl>
          </a:graphicData>
        </a:graphic>
      </p:graphicFrame>
      <p:sp>
        <p:nvSpPr>
          <p:cNvPr id="5" name="Inhaltsplatzhalter 7"/>
          <p:cNvSpPr>
            <a:spLocks noGrp="1"/>
          </p:cNvSpPr>
          <p:nvPr>
            <p:ph sz="quarter" idx="14"/>
          </p:nvPr>
        </p:nvSpPr>
        <p:spPr>
          <a:xfrm>
            <a:off x="3123406" y="253753"/>
            <a:ext cx="5943600" cy="432047"/>
          </a:xfrm>
        </p:spPr>
        <p:txBody>
          <a:bodyPr/>
          <a:lstStyle/>
          <a:p>
            <a:r>
              <a:rPr lang="de-CH" dirty="0" smtClean="0"/>
              <a:t>WERTHALTUNG / Kampagne „</a:t>
            </a:r>
            <a:r>
              <a:rPr lang="de-CH" dirty="0" err="1" smtClean="0"/>
              <a:t>Tüpfsch</a:t>
            </a:r>
            <a:r>
              <a:rPr lang="de-CH" dirty="0" smtClean="0"/>
              <a:t>?“ / Budgetplanung 2/2</a:t>
            </a:r>
            <a:endParaRPr lang="de-CH" dirty="0"/>
          </a:p>
        </p:txBody>
      </p:sp>
    </p:spTree>
    <p:extLst>
      <p:ext uri="{BB962C8B-B14F-4D97-AF65-F5344CB8AC3E}">
        <p14:creationId xmlns:p14="http://schemas.microsoft.com/office/powerpoint/2010/main" val="141542294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dirty="0" smtClean="0"/>
              <a:t>Kampagne „</a:t>
            </a:r>
            <a:r>
              <a:rPr lang="de-CH" dirty="0" err="1" smtClean="0"/>
              <a:t>Tüpfsch</a:t>
            </a:r>
            <a:r>
              <a:rPr lang="de-CH" dirty="0" smtClean="0"/>
              <a:t>?“</a:t>
            </a:r>
            <a:endParaRPr lang="de-CH" dirty="0"/>
          </a:p>
        </p:txBody>
      </p:sp>
      <p:sp>
        <p:nvSpPr>
          <p:cNvPr id="7" name="Inhaltsplatzhalter 5"/>
          <p:cNvSpPr>
            <a:spLocks noGrp="1"/>
          </p:cNvSpPr>
          <p:nvPr>
            <p:ph idx="1"/>
          </p:nvPr>
        </p:nvSpPr>
        <p:spPr/>
        <p:txBody>
          <a:bodyPr/>
          <a:lstStyle/>
          <a:p>
            <a:endParaRPr lang="de-CH" dirty="0" smtClean="0"/>
          </a:p>
          <a:p>
            <a:pPr marL="342900" indent="-342900">
              <a:buFont typeface="Arial" panose="020B0604020202020204" pitchFamily="34" charset="0"/>
              <a:buChar char="•"/>
            </a:pPr>
            <a:r>
              <a:rPr lang="de-CH" dirty="0" smtClean="0"/>
              <a:t>Kampagne kann längerfristig angelegt werden</a:t>
            </a:r>
          </a:p>
          <a:p>
            <a:pPr marL="342900" indent="-342900">
              <a:buFont typeface="Arial" panose="020B0604020202020204" pitchFamily="34" charset="0"/>
              <a:buChar char="•"/>
            </a:pPr>
            <a:r>
              <a:rPr lang="de-CH" dirty="0" smtClean="0"/>
              <a:t>Zielgruppenspezifisch</a:t>
            </a:r>
          </a:p>
          <a:p>
            <a:pPr marL="342900" indent="-342900">
              <a:buFont typeface="Arial" panose="020B0604020202020204" pitchFamily="34" charset="0"/>
              <a:buChar char="•"/>
            </a:pPr>
            <a:r>
              <a:rPr lang="de-CH" dirty="0" smtClean="0"/>
              <a:t>Problemorientiert</a:t>
            </a:r>
          </a:p>
          <a:p>
            <a:pPr marL="342900" indent="-342900">
              <a:buFont typeface="Arial" panose="020B0604020202020204" pitchFamily="34" charset="0"/>
              <a:buChar char="•"/>
            </a:pPr>
            <a:r>
              <a:rPr lang="de-CH" dirty="0" smtClean="0"/>
              <a:t>Integrativ</a:t>
            </a:r>
          </a:p>
          <a:p>
            <a:pPr marL="342900" indent="-342900"/>
            <a:endParaRPr lang="de-CH" dirty="0" smtClean="0"/>
          </a:p>
          <a:p>
            <a:pPr marL="342900" indent="-342900">
              <a:buFont typeface="Arial" panose="020B0604020202020204" pitchFamily="34" charset="0"/>
              <a:buChar char="•"/>
            </a:pPr>
            <a:endParaRPr lang="de-CH" dirty="0" smtClean="0"/>
          </a:p>
        </p:txBody>
      </p:sp>
      <p:sp>
        <p:nvSpPr>
          <p:cNvPr id="5" name="Datumsplatzhalter 4"/>
          <p:cNvSpPr>
            <a:spLocks noGrp="1"/>
          </p:cNvSpPr>
          <p:nvPr>
            <p:ph type="dt" sz="half" idx="10"/>
          </p:nvPr>
        </p:nvSpPr>
        <p:spPr/>
        <p:txBody>
          <a:bodyPr/>
          <a:lstStyle/>
          <a:p>
            <a:fld id="{9F0228B7-53E9-4A3B-BE5F-8648B5606538}" type="datetime2">
              <a:rPr lang="de-DE" smtClean="0"/>
              <a:pPr/>
              <a:t>Freitag, 30. Oktober 2015</a:t>
            </a:fld>
            <a:endParaRPr lang="de-CH"/>
          </a:p>
        </p:txBody>
      </p:sp>
      <p:pic>
        <p:nvPicPr>
          <p:cNvPr id="15" name="Inhaltsplatzhalter 11" descr="IMG_6448.JPG"/>
          <p:cNvPicPr>
            <a:picLocks noChangeAspect="1"/>
          </p:cNvPicPr>
          <p:nvPr/>
        </p:nvPicPr>
        <p:blipFill>
          <a:blip r:embed="rId2"/>
          <a:srcRect t="5556" b="9260"/>
          <a:stretch>
            <a:fillRect/>
          </a:stretch>
        </p:blipFill>
        <p:spPr>
          <a:xfrm>
            <a:off x="6019006" y="1676400"/>
            <a:ext cx="5486400" cy="3505200"/>
          </a:xfrm>
          <a:prstGeom prst="rect">
            <a:avLst/>
          </a:prstGeom>
          <a:ln w="3175" cap="flat" cmpd="sng" algn="ctr">
            <a:solidFill>
              <a:schemeClr val="tx1"/>
            </a:solidFill>
            <a:prstDash val="solid"/>
            <a:round/>
            <a:headEnd type="none" w="med" len="med"/>
            <a:tailEnd type="none" w="med" len="med"/>
          </a:ln>
        </p:spPr>
      </p:pic>
      <p:sp>
        <p:nvSpPr>
          <p:cNvPr id="8" name="Textfeld 7"/>
          <p:cNvSpPr txBox="1"/>
          <p:nvPr/>
        </p:nvSpPr>
        <p:spPr>
          <a:xfrm>
            <a:off x="10286206" y="5133201"/>
            <a:ext cx="1295400" cy="276999"/>
          </a:xfrm>
          <a:prstGeom prst="rect">
            <a:avLst/>
          </a:prstGeom>
          <a:noFill/>
        </p:spPr>
        <p:txBody>
          <a:bodyPr wrap="square" rtlCol="0">
            <a:spAutoFit/>
          </a:bodyPr>
          <a:lstStyle/>
          <a:p>
            <a:pPr algn="r"/>
            <a:r>
              <a:rPr lang="de-CH" sz="1200" dirty="0" smtClean="0"/>
              <a:t>Quelle: </a:t>
            </a:r>
            <a:r>
              <a:rPr lang="de-CH" sz="1200" dirty="0" err="1" smtClean="0"/>
              <a:t>UImpact</a:t>
            </a:r>
            <a:endParaRPr lang="de-CH" sz="1200" dirty="0" smtClean="0"/>
          </a:p>
        </p:txBody>
      </p:sp>
      <p:sp>
        <p:nvSpPr>
          <p:cNvPr id="11" name="Inhaltsplatzhalter 7"/>
          <p:cNvSpPr>
            <a:spLocks noGrp="1"/>
          </p:cNvSpPr>
          <p:nvPr>
            <p:ph sz="quarter" idx="14"/>
          </p:nvPr>
        </p:nvSpPr>
        <p:spPr>
          <a:xfrm>
            <a:off x="4114006" y="228600"/>
            <a:ext cx="3528392" cy="432047"/>
          </a:xfrm>
        </p:spPr>
        <p:txBody>
          <a:bodyPr/>
          <a:lstStyle/>
          <a:p>
            <a:r>
              <a:rPr lang="de-CH" dirty="0" smtClean="0"/>
              <a:t>WERTHALTUNG / Kampagne „</a:t>
            </a:r>
            <a:r>
              <a:rPr lang="de-CH" dirty="0" err="1" smtClean="0"/>
              <a:t>Tüpfsch</a:t>
            </a:r>
            <a:r>
              <a:rPr lang="de-CH" dirty="0" smtClean="0"/>
              <a:t>?“</a:t>
            </a:r>
            <a:endParaRPr lang="de-CH" dirty="0"/>
          </a:p>
        </p:txBody>
      </p:sp>
    </p:spTree>
    <p:extLst>
      <p:ext uri="{BB962C8B-B14F-4D97-AF65-F5344CB8AC3E}">
        <p14:creationId xmlns:p14="http://schemas.microsoft.com/office/powerpoint/2010/main" val="218411347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82638" y="4509120"/>
            <a:ext cx="10361851" cy="1584176"/>
          </a:xfrm>
          <a:ln>
            <a:solidFill>
              <a:srgbClr val="A7BE34"/>
            </a:solidFill>
          </a:ln>
        </p:spPr>
        <p:txBody>
          <a:bodyPr>
            <a:normAutofit fontScale="90000"/>
          </a:bodyPr>
          <a:lstStyle/>
          <a:p>
            <a:pPr algn="ctr"/>
            <a:r>
              <a:rPr lang="de-CH" dirty="0" smtClean="0">
                <a:solidFill>
                  <a:srgbClr val="7C8D27"/>
                </a:solidFill>
              </a:rPr>
              <a:t>Evaluation - </a:t>
            </a:r>
            <a:r>
              <a:rPr lang="de-CH" dirty="0" smtClean="0">
                <a:solidFill>
                  <a:srgbClr val="C6D76F"/>
                </a:solidFill>
              </a:rPr>
              <a:t>der Kampagnen </a:t>
            </a:r>
            <a:br>
              <a:rPr lang="de-CH" dirty="0" smtClean="0">
                <a:solidFill>
                  <a:srgbClr val="C6D76F"/>
                </a:solidFill>
              </a:rPr>
            </a:br>
            <a:r>
              <a:rPr lang="de-CH" dirty="0" smtClean="0">
                <a:solidFill>
                  <a:srgbClr val="C6D76F"/>
                </a:solidFill>
              </a:rPr>
              <a:t>«Mir </a:t>
            </a:r>
            <a:r>
              <a:rPr lang="de-CH" dirty="0" err="1" smtClean="0">
                <a:solidFill>
                  <a:srgbClr val="C6D76F"/>
                </a:solidFill>
              </a:rPr>
              <a:t>sindBsundrig</a:t>
            </a:r>
            <a:r>
              <a:rPr lang="de-CH" dirty="0" smtClean="0">
                <a:solidFill>
                  <a:srgbClr val="C6D76F"/>
                </a:solidFill>
              </a:rPr>
              <a:t>!» und «</a:t>
            </a:r>
            <a:r>
              <a:rPr lang="de-CH" dirty="0" err="1" smtClean="0">
                <a:solidFill>
                  <a:srgbClr val="C6D76F"/>
                </a:solidFill>
              </a:rPr>
              <a:t>Tüpfsch</a:t>
            </a:r>
            <a:r>
              <a:rPr lang="de-CH" dirty="0" smtClean="0">
                <a:solidFill>
                  <a:srgbClr val="C6D76F"/>
                </a:solidFill>
              </a:rPr>
              <a:t>?»</a:t>
            </a:r>
            <a:br>
              <a:rPr lang="de-CH" dirty="0" smtClean="0">
                <a:solidFill>
                  <a:srgbClr val="C6D76F"/>
                </a:solidFill>
              </a:rPr>
            </a:br>
            <a:r>
              <a:rPr lang="de-CH" sz="2200" dirty="0" smtClean="0">
                <a:solidFill>
                  <a:srgbClr val="C6D76F"/>
                </a:solidFill>
              </a:rPr>
              <a:t>Jeannine </a:t>
            </a:r>
            <a:r>
              <a:rPr lang="de-CH" sz="2200" dirty="0" err="1" smtClean="0">
                <a:solidFill>
                  <a:srgbClr val="C6D76F"/>
                </a:solidFill>
              </a:rPr>
              <a:t>Akeret</a:t>
            </a:r>
            <a:r>
              <a:rPr lang="de-CH" sz="2200" dirty="0" smtClean="0">
                <a:solidFill>
                  <a:srgbClr val="C6D76F"/>
                </a:solidFill>
              </a:rPr>
              <a:t> &amp; René Hürlimann</a:t>
            </a:r>
            <a:r>
              <a:rPr lang="de-CH" dirty="0" smtClean="0">
                <a:solidFill>
                  <a:srgbClr val="C6D76F"/>
                </a:solidFill>
              </a:rPr>
              <a:t/>
            </a:r>
            <a:br>
              <a:rPr lang="de-CH" dirty="0" smtClean="0">
                <a:solidFill>
                  <a:srgbClr val="C6D76F"/>
                </a:solidFill>
              </a:rPr>
            </a:br>
            <a:endParaRPr lang="de-CH" dirty="0">
              <a:solidFill>
                <a:srgbClr val="C6D76F"/>
              </a:solidFill>
            </a:endParaRPr>
          </a:p>
        </p:txBody>
      </p:sp>
      <p:sp>
        <p:nvSpPr>
          <p:cNvPr id="4" name="Datumsplatzhalter 3"/>
          <p:cNvSpPr>
            <a:spLocks noGrp="1"/>
          </p:cNvSpPr>
          <p:nvPr>
            <p:ph type="dt" sz="half" idx="10"/>
          </p:nvPr>
        </p:nvSpPr>
        <p:spPr/>
        <p:txBody>
          <a:bodyPr/>
          <a:lstStyle/>
          <a:p>
            <a:fld id="{71C94969-D0E8-43B9-8E67-74C9BF6281E5}" type="datetime2">
              <a:rPr lang="de-DE" smtClean="0"/>
              <a:pPr/>
              <a:t>Freitag, 30. Oktober 2015</a:t>
            </a:fld>
            <a:endParaRPr lang="de-CH"/>
          </a:p>
        </p:txBody>
      </p:sp>
      <p:pic>
        <p:nvPicPr>
          <p:cNvPr id="7" name="Grafik 6"/>
          <p:cNvPicPr>
            <a:picLocks noChangeAspect="1"/>
          </p:cNvPicPr>
          <p:nvPr/>
        </p:nvPicPr>
        <p:blipFill>
          <a:blip r:embed="rId2"/>
          <a:stretch>
            <a:fillRect/>
          </a:stretch>
        </p:blipFill>
        <p:spPr>
          <a:xfrm>
            <a:off x="1774726" y="332656"/>
            <a:ext cx="7925314" cy="4086490"/>
          </a:xfrm>
          <a:prstGeom prst="rect">
            <a:avLst/>
          </a:prstGeom>
        </p:spPr>
      </p:pic>
    </p:spTree>
    <p:extLst>
      <p:ext uri="{BB962C8B-B14F-4D97-AF65-F5344CB8AC3E}">
        <p14:creationId xmlns:p14="http://schemas.microsoft.com/office/powerpoint/2010/main" val="283327880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1054646" y="548680"/>
            <a:ext cx="2160240" cy="720080"/>
          </a:xfrm>
        </p:spPr>
        <p:txBody>
          <a:bodyPr>
            <a:normAutofit/>
          </a:bodyPr>
          <a:lstStyle/>
          <a:p>
            <a:r>
              <a:rPr lang="de-CH" dirty="0" smtClean="0"/>
              <a:t>ABLAUF </a:t>
            </a:r>
            <a:endParaRPr lang="de-CH" dirty="0"/>
          </a:p>
        </p:txBody>
      </p:sp>
      <p:sp>
        <p:nvSpPr>
          <p:cNvPr id="6" name="Inhaltsplatzhalter 5"/>
          <p:cNvSpPr>
            <a:spLocks noGrp="1"/>
          </p:cNvSpPr>
          <p:nvPr>
            <p:ph idx="1"/>
          </p:nvPr>
        </p:nvSpPr>
        <p:spPr>
          <a:xfrm>
            <a:off x="1054646" y="1844825"/>
            <a:ext cx="6480720" cy="3744416"/>
          </a:xfrm>
          <a:noFill/>
          <a:ln>
            <a:solidFill>
              <a:schemeClr val="bg1"/>
            </a:solidFill>
          </a:ln>
        </p:spPr>
        <p:txBody>
          <a:bodyPr>
            <a:noAutofit/>
          </a:bodyPr>
          <a:lstStyle/>
          <a:p>
            <a:pPr marL="342900" indent="-342900">
              <a:lnSpc>
                <a:spcPct val="200000"/>
              </a:lnSpc>
              <a:buFont typeface="Arial" panose="020B0604020202020204" pitchFamily="34" charset="0"/>
              <a:buChar char="•"/>
            </a:pPr>
            <a:r>
              <a:rPr lang="de-CH" dirty="0" smtClean="0"/>
              <a:t>Einleitung</a:t>
            </a:r>
          </a:p>
          <a:p>
            <a:pPr marL="342900" indent="-342900">
              <a:lnSpc>
                <a:spcPct val="200000"/>
              </a:lnSpc>
              <a:buFont typeface="Arial" panose="020B0604020202020204" pitchFamily="34" charset="0"/>
              <a:buChar char="•"/>
            </a:pPr>
            <a:r>
              <a:rPr lang="de-CH" dirty="0" smtClean="0"/>
              <a:t>Evaluation-Massnahmen «Mir sind </a:t>
            </a:r>
            <a:r>
              <a:rPr lang="de-CH" dirty="0" err="1" smtClean="0"/>
              <a:t>bsundrig</a:t>
            </a:r>
            <a:r>
              <a:rPr lang="de-CH" dirty="0" smtClean="0"/>
              <a:t>!»</a:t>
            </a:r>
          </a:p>
          <a:p>
            <a:pPr marL="342900" indent="-342900">
              <a:lnSpc>
                <a:spcPct val="200000"/>
              </a:lnSpc>
              <a:buFont typeface="Arial" panose="020B0604020202020204" pitchFamily="34" charset="0"/>
              <a:buChar char="•"/>
            </a:pPr>
            <a:r>
              <a:rPr lang="de-CH" dirty="0"/>
              <a:t>Evaluations-Massnahmen </a:t>
            </a:r>
            <a:r>
              <a:rPr lang="de-CH" dirty="0" smtClean="0"/>
              <a:t>«</a:t>
            </a:r>
            <a:r>
              <a:rPr lang="de-CH" dirty="0" err="1" smtClean="0"/>
              <a:t>Tüpfsch</a:t>
            </a:r>
            <a:r>
              <a:rPr lang="de-CH" dirty="0" smtClean="0"/>
              <a:t>?»</a:t>
            </a:r>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pic>
        <p:nvPicPr>
          <p:cNvPr id="8" name="Grafik 7"/>
          <p:cNvPicPr>
            <a:picLocks noChangeAspect="1"/>
          </p:cNvPicPr>
          <p:nvPr/>
        </p:nvPicPr>
        <p:blipFill>
          <a:blip r:embed="rId2"/>
          <a:stretch>
            <a:fillRect/>
          </a:stretch>
        </p:blipFill>
        <p:spPr>
          <a:xfrm>
            <a:off x="7535366" y="1268760"/>
            <a:ext cx="4320481" cy="4320481"/>
          </a:xfrm>
          <a:prstGeom prst="rect">
            <a:avLst/>
          </a:prstGeom>
        </p:spPr>
      </p:pic>
    </p:spTree>
    <p:extLst>
      <p:ext uri="{BB962C8B-B14F-4D97-AF65-F5344CB8AC3E}">
        <p14:creationId xmlns:p14="http://schemas.microsoft.com/office/powerpoint/2010/main" val="33243223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a:lstStyle/>
          <a:p>
            <a:r>
              <a:rPr lang="de-CH" dirty="0"/>
              <a:t>AUFTRAG</a:t>
            </a:r>
          </a:p>
        </p:txBody>
      </p:sp>
      <p:sp>
        <p:nvSpPr>
          <p:cNvPr id="14" name="Inhaltsplatzhalter 13"/>
          <p:cNvSpPr>
            <a:spLocks noGrp="1"/>
          </p:cNvSpPr>
          <p:nvPr>
            <p:ph idx="1"/>
          </p:nvPr>
        </p:nvSpPr>
        <p:spPr/>
        <p:txBody>
          <a:bodyPr/>
          <a:lstStyle/>
          <a:p>
            <a:pPr marL="342900" indent="-342900">
              <a:buFont typeface="Arial" panose="020B0604020202020204" pitchFamily="34" charset="0"/>
              <a:buChar char="•"/>
            </a:pPr>
            <a:r>
              <a:rPr lang="de-CH" dirty="0" smtClean="0"/>
              <a:t>Analyse bisheriger Massnahmen</a:t>
            </a:r>
          </a:p>
          <a:p>
            <a:pPr marL="342900" indent="-342900">
              <a:buFont typeface="Arial" panose="020B0604020202020204" pitchFamily="34" charset="0"/>
              <a:buChar char="•"/>
            </a:pPr>
            <a:r>
              <a:rPr lang="de-CH" dirty="0" smtClean="0"/>
              <a:t>Situationsanalyse </a:t>
            </a:r>
          </a:p>
          <a:p>
            <a:pPr marL="342900" indent="-342900">
              <a:buFont typeface="Arial" panose="020B0604020202020204" pitchFamily="34" charset="0"/>
              <a:buChar char="•"/>
            </a:pPr>
            <a:r>
              <a:rPr lang="de-CH" dirty="0" smtClean="0"/>
              <a:t>Problemanalyse</a:t>
            </a:r>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15" name="Inhaltsplatzhalter 14"/>
          <p:cNvSpPr>
            <a:spLocks noGrp="1"/>
          </p:cNvSpPr>
          <p:nvPr>
            <p:ph idx="13"/>
          </p:nvPr>
        </p:nvSpPr>
        <p:spPr/>
        <p:txBody>
          <a:bodyPr/>
          <a:lstStyle/>
          <a:p>
            <a:r>
              <a:rPr lang="de-CH" dirty="0" smtClean="0"/>
              <a:t>Ausarbeitung von Massnahmen</a:t>
            </a:r>
          </a:p>
          <a:p>
            <a:pPr marL="342900" indent="-342900">
              <a:buFont typeface="Arial" panose="020B0604020202020204" pitchFamily="34" charset="0"/>
              <a:buChar char="•"/>
            </a:pPr>
            <a:r>
              <a:rPr lang="de-CH" dirty="0" smtClean="0"/>
              <a:t>Zielgruppen</a:t>
            </a:r>
          </a:p>
          <a:p>
            <a:pPr marL="342900" indent="-342900">
              <a:buFont typeface="Arial" panose="020B0604020202020204" pitchFamily="34" charset="0"/>
              <a:buChar char="•"/>
            </a:pPr>
            <a:r>
              <a:rPr lang="de-CH" dirty="0" smtClean="0"/>
              <a:t>Strategie, Hebel</a:t>
            </a:r>
          </a:p>
          <a:p>
            <a:pPr marL="342900" indent="-342900">
              <a:buFont typeface="Arial" panose="020B0604020202020204" pitchFamily="34" charset="0"/>
              <a:buChar char="•"/>
            </a:pPr>
            <a:r>
              <a:rPr lang="de-CH" dirty="0" smtClean="0"/>
              <a:t>Massnahmen und Umsetzung</a:t>
            </a:r>
          </a:p>
          <a:p>
            <a:pPr marL="342900" indent="-342900">
              <a:buFont typeface="Arial" panose="020B0604020202020204" pitchFamily="34" charset="0"/>
              <a:buChar char="•"/>
            </a:pPr>
            <a:r>
              <a:rPr lang="de-CH" dirty="0" smtClean="0"/>
              <a:t>Kostenabschätzung</a:t>
            </a:r>
          </a:p>
          <a:p>
            <a:pPr marL="342900" indent="-342900">
              <a:buFont typeface="Arial" panose="020B0604020202020204" pitchFamily="34" charset="0"/>
              <a:buChar char="•"/>
            </a:pPr>
            <a:endParaRPr lang="de-CH" dirty="0"/>
          </a:p>
        </p:txBody>
      </p:sp>
      <p:sp>
        <p:nvSpPr>
          <p:cNvPr id="17" name="Inhaltsplatzhalter 6"/>
          <p:cNvSpPr txBox="1">
            <a:spLocks/>
          </p:cNvSpPr>
          <p:nvPr/>
        </p:nvSpPr>
        <p:spPr>
          <a:xfrm>
            <a:off x="694606" y="291852"/>
            <a:ext cx="1008112" cy="266700"/>
          </a:xfrm>
          <a:prstGeom prst="rect">
            <a:avLst/>
          </a:prstGeom>
          <a:noFill/>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de-CH" sz="1100" dirty="0" smtClean="0"/>
              <a:t>AUFTRAG</a:t>
            </a:r>
            <a:endParaRPr lang="de-CH" sz="1100" dirty="0"/>
          </a:p>
        </p:txBody>
      </p:sp>
      <p:cxnSp>
        <p:nvCxnSpPr>
          <p:cNvPr id="18" name="Gerade Verbindung mit Pfeil 19"/>
          <p:cNvCxnSpPr>
            <a:stCxn id="17" idx="3"/>
            <a:endCxn id="19" idx="1"/>
          </p:cNvCxnSpPr>
          <p:nvPr/>
        </p:nvCxnSpPr>
        <p:spPr>
          <a:xfrm>
            <a:off x="1702718" y="425202"/>
            <a:ext cx="288032" cy="0"/>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19" name="Inhaltsplatzhalter 6"/>
          <p:cNvSpPr txBox="1">
            <a:spLocks/>
          </p:cNvSpPr>
          <p:nvPr/>
        </p:nvSpPr>
        <p:spPr>
          <a:xfrm>
            <a:off x="1990750" y="291852"/>
            <a:ext cx="1008112"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de-CH" sz="1100" dirty="0" smtClean="0">
                <a:solidFill>
                  <a:schemeClr val="bg1">
                    <a:lumMod val="65000"/>
                  </a:schemeClr>
                </a:solidFill>
              </a:rPr>
              <a:t>ANALYSE</a:t>
            </a:r>
            <a:endParaRPr lang="de-CH" sz="1100" dirty="0">
              <a:solidFill>
                <a:schemeClr val="bg1">
                  <a:lumMod val="65000"/>
                </a:schemeClr>
              </a:solidFill>
            </a:endParaRPr>
          </a:p>
        </p:txBody>
      </p:sp>
      <p:sp>
        <p:nvSpPr>
          <p:cNvPr id="20" name="Inhaltsplatzhalter 6"/>
          <p:cNvSpPr txBox="1">
            <a:spLocks/>
          </p:cNvSpPr>
          <p:nvPr/>
        </p:nvSpPr>
        <p:spPr>
          <a:xfrm>
            <a:off x="3286895" y="291852"/>
            <a:ext cx="1800199"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r>
              <a:rPr lang="de-CH" sz="1100" dirty="0" smtClean="0">
                <a:solidFill>
                  <a:schemeClr val="bg1">
                    <a:lumMod val="65000"/>
                  </a:schemeClr>
                </a:solidFill>
              </a:rPr>
              <a:t>SCHWERPUNKTE</a:t>
            </a:r>
          </a:p>
        </p:txBody>
      </p:sp>
      <p:cxnSp>
        <p:nvCxnSpPr>
          <p:cNvPr id="21" name="Gerade Verbindung mit Pfeil 19"/>
          <p:cNvCxnSpPr>
            <a:stCxn id="20" idx="3"/>
            <a:endCxn id="23" idx="1"/>
          </p:cNvCxnSpPr>
          <p:nvPr/>
        </p:nvCxnSpPr>
        <p:spPr>
          <a:xfrm flipV="1">
            <a:off x="5087094" y="424396"/>
            <a:ext cx="288032" cy="806"/>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Gerade Verbindung mit Pfeil 19"/>
          <p:cNvCxnSpPr>
            <a:stCxn id="19" idx="3"/>
            <a:endCxn id="20" idx="1"/>
          </p:cNvCxnSpPr>
          <p:nvPr/>
        </p:nvCxnSpPr>
        <p:spPr>
          <a:xfrm>
            <a:off x="2998862" y="425202"/>
            <a:ext cx="288033" cy="0"/>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23" name="Inhaltsplatzhalter 6"/>
          <p:cNvSpPr txBox="1">
            <a:spLocks/>
          </p:cNvSpPr>
          <p:nvPr/>
        </p:nvSpPr>
        <p:spPr>
          <a:xfrm>
            <a:off x="5375126" y="290240"/>
            <a:ext cx="1656184" cy="268312"/>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r>
              <a:rPr lang="de-CH" sz="1100" dirty="0" smtClean="0">
                <a:solidFill>
                  <a:schemeClr val="bg1">
                    <a:lumMod val="65000"/>
                  </a:schemeClr>
                </a:solidFill>
              </a:rPr>
              <a:t>KAMPAGNENBILDUNG</a:t>
            </a:r>
            <a:endParaRPr lang="de-CH" sz="1100" dirty="0">
              <a:solidFill>
                <a:schemeClr val="bg1">
                  <a:lumMod val="65000"/>
                </a:schemeClr>
              </a:solidFill>
            </a:endParaRPr>
          </a:p>
        </p:txBody>
      </p:sp>
      <p:sp>
        <p:nvSpPr>
          <p:cNvPr id="24" name="Inhaltsplatzhalter 6"/>
          <p:cNvSpPr txBox="1">
            <a:spLocks/>
          </p:cNvSpPr>
          <p:nvPr/>
        </p:nvSpPr>
        <p:spPr>
          <a:xfrm>
            <a:off x="7401062" y="116632"/>
            <a:ext cx="2438560"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endParaRPr lang="de-CH" sz="1100" dirty="0">
              <a:solidFill>
                <a:schemeClr val="bg1">
                  <a:lumMod val="75000"/>
                </a:schemeClr>
              </a:solidFill>
            </a:endParaRPr>
          </a:p>
        </p:txBody>
      </p:sp>
      <p:sp>
        <p:nvSpPr>
          <p:cNvPr id="25" name="Inhaltsplatzhalter 6"/>
          <p:cNvSpPr txBox="1">
            <a:spLocks/>
          </p:cNvSpPr>
          <p:nvPr/>
        </p:nvSpPr>
        <p:spPr>
          <a:xfrm>
            <a:off x="7399734" y="485056"/>
            <a:ext cx="2438560" cy="266700"/>
          </a:xfrm>
          <a:prstGeom prst="rect">
            <a:avLst/>
          </a:prstGeom>
          <a:ln w="12700">
            <a:solidFill>
              <a:srgbClr val="A7BE34"/>
            </a:solidFill>
          </a:ln>
        </p:spPr>
        <p:txBody>
          <a:bodyPr vert="horz" lIns="91440" tIns="45720" rIns="91440" bIns="45720" rtlCol="0" anchor="ctr">
            <a:no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endParaRPr lang="de-CH" sz="1100" dirty="0">
              <a:solidFill>
                <a:schemeClr val="bg1">
                  <a:lumMod val="75000"/>
                </a:schemeClr>
              </a:solidFill>
            </a:endParaRPr>
          </a:p>
        </p:txBody>
      </p:sp>
      <p:cxnSp>
        <p:nvCxnSpPr>
          <p:cNvPr id="26" name="Gerade Verbindung mit Pfeil 19"/>
          <p:cNvCxnSpPr>
            <a:endCxn id="24" idx="1"/>
          </p:cNvCxnSpPr>
          <p:nvPr/>
        </p:nvCxnSpPr>
        <p:spPr>
          <a:xfrm flipV="1">
            <a:off x="7026275" y="249982"/>
            <a:ext cx="374787" cy="156418"/>
          </a:xfrm>
          <a:prstGeom prst="bentConnector3">
            <a:avLst>
              <a:gd name="adj1" fmla="val 50000"/>
            </a:avLst>
          </a:prstGeom>
          <a:ln w="63500">
            <a:solidFill>
              <a:srgbClr val="687620">
                <a:alpha val="25000"/>
              </a:srgbClr>
            </a:solidFill>
            <a:headEnd w="sm" len="sm"/>
            <a:tailEnd type="triangle" w="med" len="sm"/>
          </a:ln>
        </p:spPr>
        <p:style>
          <a:lnRef idx="1">
            <a:schemeClr val="accent1"/>
          </a:lnRef>
          <a:fillRef idx="0">
            <a:schemeClr val="accent1"/>
          </a:fillRef>
          <a:effectRef idx="0">
            <a:schemeClr val="accent1"/>
          </a:effectRef>
          <a:fontRef idx="minor">
            <a:schemeClr val="tx1"/>
          </a:fontRef>
        </p:style>
      </p:cxnSp>
      <p:cxnSp>
        <p:nvCxnSpPr>
          <p:cNvPr id="27" name="Gerade Verbindung mit Pfeil 19"/>
          <p:cNvCxnSpPr>
            <a:endCxn id="25" idx="1"/>
          </p:cNvCxnSpPr>
          <p:nvPr/>
        </p:nvCxnSpPr>
        <p:spPr>
          <a:xfrm>
            <a:off x="7029450" y="473075"/>
            <a:ext cx="370284" cy="145331"/>
          </a:xfrm>
          <a:prstGeom prst="bentConnector3">
            <a:avLst>
              <a:gd name="adj1" fmla="val 50000"/>
            </a:avLst>
          </a:prstGeom>
          <a:ln w="63500">
            <a:solidFill>
              <a:srgbClr val="687620">
                <a:alpha val="25000"/>
              </a:srgbClr>
            </a:solidFill>
            <a:headEnd w="sm" len="sm"/>
            <a:tailEnd type="triangle" w="med" len="sm"/>
          </a:ln>
        </p:spPr>
        <p:style>
          <a:lnRef idx="1">
            <a:schemeClr val="accent1"/>
          </a:lnRef>
          <a:fillRef idx="0">
            <a:schemeClr val="accent1"/>
          </a:fillRef>
          <a:effectRef idx="0">
            <a:schemeClr val="accent1"/>
          </a:effectRef>
          <a:fontRef idx="minor">
            <a:schemeClr val="tx1"/>
          </a:fontRef>
        </p:style>
      </p:cxnSp>
      <p:cxnSp>
        <p:nvCxnSpPr>
          <p:cNvPr id="28" name="Gerade Verbindung mit Pfeil 19"/>
          <p:cNvCxnSpPr/>
          <p:nvPr/>
        </p:nvCxnSpPr>
        <p:spPr>
          <a:xfrm>
            <a:off x="5735166" y="2204864"/>
            <a:ext cx="196597" cy="0"/>
          </a:xfrm>
          <a:prstGeom prst="straightConnector1">
            <a:avLst/>
          </a:prstGeom>
          <a:ln w="76200">
            <a:solidFill>
              <a:srgbClr val="687620"/>
            </a:solidFill>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514463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1054646" y="548680"/>
            <a:ext cx="4392488" cy="720080"/>
          </a:xfrm>
        </p:spPr>
        <p:txBody>
          <a:bodyPr>
            <a:normAutofit fontScale="90000"/>
          </a:bodyPr>
          <a:lstStyle/>
          <a:p>
            <a:r>
              <a:rPr lang="de-CH" dirty="0" smtClean="0"/>
              <a:t>WARUM EINE EVALUATION? </a:t>
            </a:r>
            <a:endParaRPr lang="de-CH" dirty="0"/>
          </a:p>
        </p:txBody>
      </p:sp>
      <p:sp>
        <p:nvSpPr>
          <p:cNvPr id="6" name="Inhaltsplatzhalter 5"/>
          <p:cNvSpPr>
            <a:spLocks noGrp="1"/>
          </p:cNvSpPr>
          <p:nvPr>
            <p:ph idx="1"/>
          </p:nvPr>
        </p:nvSpPr>
        <p:spPr>
          <a:xfrm>
            <a:off x="1054646" y="1988840"/>
            <a:ext cx="8712968" cy="2880320"/>
          </a:xfrm>
          <a:noFill/>
          <a:ln>
            <a:solidFill>
              <a:schemeClr val="bg1"/>
            </a:solidFill>
          </a:ln>
        </p:spPr>
        <p:txBody>
          <a:bodyPr>
            <a:normAutofit/>
          </a:bodyPr>
          <a:lstStyle/>
          <a:p>
            <a:pPr marL="342900" lvl="1" indent="-342900"/>
            <a:r>
              <a:rPr lang="de-CH" dirty="0" smtClean="0"/>
              <a:t>Prüfung / Beurteilung</a:t>
            </a:r>
          </a:p>
          <a:p>
            <a:pPr marL="342900" lvl="1" indent="-342900"/>
            <a:r>
              <a:rPr lang="de-CH" dirty="0" smtClean="0"/>
              <a:t>Wirkung</a:t>
            </a:r>
          </a:p>
          <a:p>
            <a:pPr marL="342900" lvl="1" indent="-342900"/>
            <a:r>
              <a:rPr lang="de-CH" dirty="0" smtClean="0"/>
              <a:t>Erkenntnisse für weiteres Vorgehen </a:t>
            </a:r>
            <a:r>
              <a:rPr lang="de-CH" dirty="0" smtClean="0">
                <a:sym typeface="Wingdings" panose="05000000000000000000" pitchFamily="2" charset="2"/>
              </a:rPr>
              <a:t> Informationsgewinnung</a:t>
            </a:r>
          </a:p>
          <a:p>
            <a:pPr marL="342900" lvl="1" indent="-342900"/>
            <a:r>
              <a:rPr lang="de-CH" dirty="0" smtClean="0">
                <a:sym typeface="Wingdings" panose="05000000000000000000" pitchFamily="2" charset="2"/>
              </a:rPr>
              <a:t>Dokumentation des Erfolgs</a:t>
            </a:r>
          </a:p>
          <a:p>
            <a:pPr marL="342900" lvl="1" indent="-342900"/>
            <a:r>
              <a:rPr lang="de-CH" dirty="0" smtClean="0">
                <a:sym typeface="Wingdings" panose="05000000000000000000" pitchFamily="2" charset="2"/>
              </a:rPr>
              <a:t>Schaffung von Transparenz</a:t>
            </a:r>
            <a:endParaRPr lang="de-CH" dirty="0" smtClean="0"/>
          </a:p>
          <a:p>
            <a:endParaRPr lang="de-CH" dirty="0" smtClean="0"/>
          </a:p>
          <a:p>
            <a:endParaRPr lang="de-CH" dirty="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Tree>
    <p:extLst>
      <p:ext uri="{BB962C8B-B14F-4D97-AF65-F5344CB8AC3E}">
        <p14:creationId xmlns:p14="http://schemas.microsoft.com/office/powerpoint/2010/main" val="374808025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9" name="Titel 1"/>
          <p:cNvSpPr>
            <a:spLocks noGrp="1"/>
          </p:cNvSpPr>
          <p:nvPr>
            <p:ph type="title"/>
          </p:nvPr>
        </p:nvSpPr>
        <p:spPr>
          <a:xfrm>
            <a:off x="1630711" y="4509120"/>
            <a:ext cx="9001000" cy="1080120"/>
          </a:xfrm>
          <a:ln>
            <a:solidFill>
              <a:srgbClr val="A7BE34"/>
            </a:solidFill>
          </a:ln>
        </p:spPr>
        <p:txBody>
          <a:bodyPr>
            <a:normAutofit/>
          </a:bodyPr>
          <a:lstStyle/>
          <a:p>
            <a:pPr algn="ctr"/>
            <a:r>
              <a:rPr lang="de-CH" dirty="0" smtClean="0">
                <a:solidFill>
                  <a:srgbClr val="7C8D27"/>
                </a:solidFill>
              </a:rPr>
              <a:t>Evaluation der Kampagne</a:t>
            </a:r>
            <a:br>
              <a:rPr lang="de-CH" dirty="0" smtClean="0">
                <a:solidFill>
                  <a:srgbClr val="7C8D27"/>
                </a:solidFill>
              </a:rPr>
            </a:br>
            <a:r>
              <a:rPr lang="de-CH" dirty="0" smtClean="0">
                <a:solidFill>
                  <a:srgbClr val="7C8D27"/>
                </a:solidFill>
              </a:rPr>
              <a:t> </a:t>
            </a:r>
            <a:r>
              <a:rPr lang="de-CH" dirty="0" smtClean="0">
                <a:solidFill>
                  <a:srgbClr val="C6D76F"/>
                </a:solidFill>
              </a:rPr>
              <a:t>«Mir sind </a:t>
            </a:r>
            <a:r>
              <a:rPr lang="de-CH" dirty="0" err="1" smtClean="0">
                <a:solidFill>
                  <a:srgbClr val="C6D76F"/>
                </a:solidFill>
              </a:rPr>
              <a:t>bsundrig</a:t>
            </a:r>
            <a:r>
              <a:rPr lang="de-CH" dirty="0" smtClean="0">
                <a:solidFill>
                  <a:srgbClr val="C6D76F"/>
                </a:solidFill>
              </a:rPr>
              <a:t>!»</a:t>
            </a:r>
            <a:endParaRPr lang="de-CH" dirty="0">
              <a:solidFill>
                <a:srgbClr val="C6D76F"/>
              </a:solidFill>
            </a:endParaRPr>
          </a:p>
        </p:txBody>
      </p:sp>
      <p:pic>
        <p:nvPicPr>
          <p:cNvPr id="5" name="Bild 7" descr="IMG_6432.JPG"/>
          <p:cNvPicPr>
            <a:picLocks noChangeAspect="1"/>
          </p:cNvPicPr>
          <p:nvPr/>
        </p:nvPicPr>
        <p:blipFill>
          <a:blip r:embed="rId2"/>
          <a:srcRect t="36232" b="23188"/>
          <a:stretch>
            <a:fillRect/>
          </a:stretch>
        </p:blipFill>
        <p:spPr>
          <a:xfrm>
            <a:off x="1054646" y="971546"/>
            <a:ext cx="10322152" cy="3154018"/>
          </a:xfrm>
          <a:prstGeom prst="rect">
            <a:avLst/>
          </a:prstGeom>
          <a:solidFill>
            <a:srgbClr val="C6D76F">
              <a:alpha val="53000"/>
            </a:srgbClr>
          </a:solidFill>
          <a:ln>
            <a:solidFill>
              <a:srgbClr val="AFC737"/>
            </a:solidFill>
          </a:ln>
        </p:spPr>
      </p:pic>
      <p:pic>
        <p:nvPicPr>
          <p:cNvPr id="2" name="Grafik 1"/>
          <p:cNvPicPr>
            <a:picLocks noChangeAspect="1"/>
          </p:cNvPicPr>
          <p:nvPr/>
        </p:nvPicPr>
        <p:blipFill>
          <a:blip r:embed="rId3"/>
          <a:stretch>
            <a:fillRect/>
          </a:stretch>
        </p:blipFill>
        <p:spPr>
          <a:xfrm>
            <a:off x="1003190" y="930797"/>
            <a:ext cx="10425064" cy="3298222"/>
          </a:xfrm>
          <a:prstGeom prst="rect">
            <a:avLst/>
          </a:prstGeom>
        </p:spPr>
      </p:pic>
      <p:pic>
        <p:nvPicPr>
          <p:cNvPr id="6" name="Grafik 5"/>
          <p:cNvPicPr>
            <a:picLocks noChangeAspect="1"/>
          </p:cNvPicPr>
          <p:nvPr/>
        </p:nvPicPr>
        <p:blipFill>
          <a:blip r:embed="rId4"/>
          <a:stretch>
            <a:fillRect/>
          </a:stretch>
        </p:blipFill>
        <p:spPr>
          <a:xfrm rot="5400000">
            <a:off x="8814315" y="1592682"/>
            <a:ext cx="3264674" cy="1911747"/>
          </a:xfrm>
          <a:prstGeom prst="rect">
            <a:avLst/>
          </a:prstGeom>
        </p:spPr>
      </p:pic>
    </p:spTree>
    <p:extLst>
      <p:ext uri="{BB962C8B-B14F-4D97-AF65-F5344CB8AC3E}">
        <p14:creationId xmlns:p14="http://schemas.microsoft.com/office/powerpoint/2010/main" val="314817019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1054646" y="573956"/>
            <a:ext cx="2736304" cy="694804"/>
          </a:xfrm>
        </p:spPr>
        <p:txBody>
          <a:bodyPr>
            <a:normAutofit fontScale="90000"/>
          </a:bodyPr>
          <a:lstStyle/>
          <a:p>
            <a:r>
              <a:rPr lang="de-CH" dirty="0" smtClean="0"/>
              <a:t>WIRKUNGSZIELE</a:t>
            </a:r>
            <a:endParaRPr lang="de-CH" dirty="0"/>
          </a:p>
        </p:txBody>
      </p:sp>
      <p:sp>
        <p:nvSpPr>
          <p:cNvPr id="6" name="Inhaltsplatzhalter 5"/>
          <p:cNvSpPr>
            <a:spLocks noGrp="1"/>
          </p:cNvSpPr>
          <p:nvPr>
            <p:ph idx="1"/>
          </p:nvPr>
        </p:nvSpPr>
        <p:spPr/>
        <p:txBody>
          <a:bodyPr/>
          <a:lstStyle/>
          <a:p>
            <a:r>
              <a:rPr lang="de-CH" dirty="0"/>
              <a:t>	</a:t>
            </a:r>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9" name="Inhaltsplatzhalter 7"/>
          <p:cNvSpPr>
            <a:spLocks noGrp="1"/>
          </p:cNvSpPr>
          <p:nvPr>
            <p:ph sz="quarter" idx="14"/>
          </p:nvPr>
        </p:nvSpPr>
        <p:spPr>
          <a:xfrm>
            <a:off x="4511030" y="214189"/>
            <a:ext cx="3312368" cy="359767"/>
          </a:xfrm>
        </p:spPr>
        <p:txBody>
          <a:bodyPr/>
          <a:lstStyle/>
          <a:p>
            <a:r>
              <a:rPr lang="de-CH" dirty="0"/>
              <a:t>Evaluation «Mir sind </a:t>
            </a:r>
            <a:r>
              <a:rPr lang="de-CH" dirty="0" err="1"/>
              <a:t>bsundrig</a:t>
            </a:r>
            <a:r>
              <a:rPr lang="de-CH" dirty="0"/>
              <a:t>!»</a:t>
            </a:r>
          </a:p>
        </p:txBody>
      </p:sp>
      <p:sp>
        <p:nvSpPr>
          <p:cNvPr id="8" name="Inhaltsplatzhalter 6"/>
          <p:cNvSpPr txBox="1">
            <a:spLocks/>
          </p:cNvSpPr>
          <p:nvPr/>
        </p:nvSpPr>
        <p:spPr>
          <a:xfrm>
            <a:off x="1041204" y="1988840"/>
            <a:ext cx="8438378" cy="3647160"/>
          </a:xfrm>
          <a:prstGeom prst="rect">
            <a:avLst/>
          </a:prstGeom>
          <a:ln w="9525"/>
        </p:spPr>
        <p:txBody>
          <a:bodyP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buFont typeface="+mj-lt"/>
              <a:buAutoNum type="arabicPeriod"/>
            </a:pPr>
            <a:r>
              <a:rPr lang="de-CH" dirty="0" smtClean="0"/>
              <a:t>Das </a:t>
            </a:r>
            <a:r>
              <a:rPr lang="de-CH" dirty="0" err="1" smtClean="0"/>
              <a:t>Littering</a:t>
            </a:r>
            <a:r>
              <a:rPr lang="de-CH" dirty="0" smtClean="0"/>
              <a:t>-Problem wird sichtbar reduziert.</a:t>
            </a:r>
          </a:p>
          <a:p>
            <a:pPr marL="457200" indent="-457200">
              <a:buFont typeface="+mj-lt"/>
              <a:buAutoNum type="arabicPeriod"/>
            </a:pPr>
            <a:r>
              <a:rPr lang="de-CH" dirty="0" smtClean="0"/>
              <a:t>Die Besucher/innen bekommen Eindrücke, die vermitteln was dieser Ort besonders macht.</a:t>
            </a:r>
          </a:p>
          <a:p>
            <a:pPr marL="457200" indent="-457200">
              <a:buFont typeface="+mj-lt"/>
              <a:buAutoNum type="arabicPeriod"/>
            </a:pPr>
            <a:r>
              <a:rPr lang="de-CH" dirty="0" smtClean="0"/>
              <a:t>Den Besucher/innen wird aufgezeigt, dass sie ein Teil der Gemeinschaft sind.</a:t>
            </a:r>
          </a:p>
          <a:p>
            <a:pPr marL="457200" indent="-457200">
              <a:buFont typeface="+mj-lt"/>
              <a:buAutoNum type="arabicPeriod"/>
            </a:pPr>
            <a:r>
              <a:rPr lang="de-CH" dirty="0" smtClean="0"/>
              <a:t>Die Besucher/innen teilen ihre Eindrücke mit anderen.</a:t>
            </a:r>
          </a:p>
        </p:txBody>
      </p:sp>
    </p:spTree>
    <p:extLst>
      <p:ext uri="{BB962C8B-B14F-4D97-AF65-F5344CB8AC3E}">
        <p14:creationId xmlns:p14="http://schemas.microsoft.com/office/powerpoint/2010/main" val="51735806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1071148" y="539551"/>
            <a:ext cx="5024057" cy="729209"/>
          </a:xfrm>
        </p:spPr>
        <p:txBody>
          <a:bodyPr>
            <a:normAutofit fontScale="90000"/>
          </a:bodyPr>
          <a:lstStyle/>
          <a:p>
            <a:r>
              <a:rPr lang="de-CH" dirty="0" smtClean="0"/>
              <a:t>METHODEN UND INDIKATOREN</a:t>
            </a:r>
            <a:endParaRPr lang="de-CH" dirty="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8" name="Inhaltsplatzhalter 7"/>
          <p:cNvSpPr>
            <a:spLocks noGrp="1"/>
          </p:cNvSpPr>
          <p:nvPr>
            <p:ph sz="quarter" idx="14"/>
          </p:nvPr>
        </p:nvSpPr>
        <p:spPr>
          <a:xfrm>
            <a:off x="4511030" y="179784"/>
            <a:ext cx="3312368" cy="359767"/>
          </a:xfrm>
        </p:spPr>
        <p:txBody>
          <a:bodyPr/>
          <a:lstStyle/>
          <a:p>
            <a:r>
              <a:rPr lang="de-CH" dirty="0"/>
              <a:t>Evaluation «Mir sind </a:t>
            </a:r>
            <a:r>
              <a:rPr lang="de-CH" dirty="0" err="1"/>
              <a:t>bsundrig</a:t>
            </a:r>
            <a:r>
              <a:rPr lang="de-CH" dirty="0"/>
              <a:t>!»</a:t>
            </a:r>
          </a:p>
        </p:txBody>
      </p:sp>
      <p:graphicFrame>
        <p:nvGraphicFramePr>
          <p:cNvPr id="10" name="Tabelle 9"/>
          <p:cNvGraphicFramePr>
            <a:graphicFrameLocks noGrp="1"/>
          </p:cNvGraphicFramePr>
          <p:nvPr>
            <p:extLst>
              <p:ext uri="{D42A27DB-BD31-4B8C-83A1-F6EECF244321}">
                <p14:modId xmlns:p14="http://schemas.microsoft.com/office/powerpoint/2010/main" val="1260634357"/>
              </p:ext>
            </p:extLst>
          </p:nvPr>
        </p:nvGraphicFramePr>
        <p:xfrm>
          <a:off x="1071147" y="1916832"/>
          <a:ext cx="9776586" cy="3214483"/>
        </p:xfrm>
        <a:graphic>
          <a:graphicData uri="http://schemas.openxmlformats.org/drawingml/2006/table">
            <a:tbl>
              <a:tblPr firstRow="1" bandRow="1">
                <a:tableStyleId>{F5AB1C69-6EDB-4FF4-983F-18BD219EF322}</a:tableStyleId>
              </a:tblPr>
              <a:tblGrid>
                <a:gridCol w="4888293"/>
                <a:gridCol w="4888293"/>
              </a:tblGrid>
              <a:tr h="379843">
                <a:tc>
                  <a:txBody>
                    <a:bodyPr/>
                    <a:lstStyle/>
                    <a:p>
                      <a:pPr algn="ctr"/>
                      <a:r>
                        <a:rPr lang="de-CH" dirty="0" smtClean="0"/>
                        <a:t>Methode</a:t>
                      </a:r>
                      <a:endParaRPr lang="de-CH" dirty="0"/>
                    </a:p>
                  </a:txBody>
                  <a:tcPr/>
                </a:tc>
                <a:tc>
                  <a:txBody>
                    <a:bodyPr/>
                    <a:lstStyle/>
                    <a:p>
                      <a:pPr algn="ctr"/>
                      <a:r>
                        <a:rPr lang="de-CH" dirty="0" smtClean="0"/>
                        <a:t>Indikatoren</a:t>
                      </a:r>
                      <a:endParaRPr lang="de-CH" dirty="0"/>
                    </a:p>
                  </a:txBody>
                  <a:tcPr/>
                </a:tc>
              </a:tr>
              <a:tr h="636854">
                <a:tc>
                  <a:txBody>
                    <a:bodyPr/>
                    <a:lstStyle/>
                    <a:p>
                      <a:pPr marL="0" indent="0">
                        <a:buFontTx/>
                        <a:buNone/>
                      </a:pPr>
                      <a:r>
                        <a:rPr lang="de-CH" dirty="0" smtClean="0"/>
                        <a:t>Visuelle</a:t>
                      </a:r>
                      <a:r>
                        <a:rPr lang="de-CH" baseline="0" dirty="0" smtClean="0"/>
                        <a:t> Kontrolle,</a:t>
                      </a:r>
                    </a:p>
                    <a:p>
                      <a:pPr marL="0" marR="0" indent="0" algn="l" defTabSz="914400" rtl="0" eaLnBrk="1" fontAlgn="auto" latinLnBrk="0" hangingPunct="1">
                        <a:lnSpc>
                          <a:spcPct val="100000"/>
                        </a:lnSpc>
                        <a:spcBef>
                          <a:spcPts val="0"/>
                        </a:spcBef>
                        <a:spcAft>
                          <a:spcPts val="0"/>
                        </a:spcAft>
                        <a:buClrTx/>
                        <a:buSzTx/>
                        <a:buFontTx/>
                        <a:buNone/>
                        <a:tabLst/>
                        <a:defRPr/>
                      </a:pPr>
                      <a:r>
                        <a:rPr lang="de-CH" baseline="0" dirty="0" smtClean="0"/>
                        <a:t>Sauberkeitsindex</a:t>
                      </a:r>
                      <a:endParaRPr lang="de-CH" dirty="0" smtClean="0"/>
                    </a:p>
                    <a:p>
                      <a:pPr marL="285750" indent="-285750">
                        <a:buFontTx/>
                        <a:buChar char="-"/>
                      </a:pPr>
                      <a:endParaRPr lang="de-CH" baseline="0" dirty="0" smtClean="0"/>
                    </a:p>
                  </a:txBody>
                  <a:tcPr/>
                </a:tc>
                <a:tc>
                  <a:txBody>
                    <a:bodyPr/>
                    <a:lstStyle/>
                    <a:p>
                      <a:pPr marL="285750" indent="-285750">
                        <a:buFontTx/>
                        <a:buChar char="-"/>
                      </a:pPr>
                      <a:r>
                        <a:rPr lang="de-CH" sz="1800" kern="1200" dirty="0" smtClean="0">
                          <a:effectLst/>
                        </a:rPr>
                        <a:t>Gewicht des Abfalls</a:t>
                      </a:r>
                      <a:r>
                        <a:rPr lang="de-CH" sz="1800" kern="1200" baseline="0" dirty="0" smtClean="0">
                          <a:effectLst/>
                        </a:rPr>
                        <a:t> </a:t>
                      </a:r>
                    </a:p>
                    <a:p>
                      <a:pPr marL="285750" indent="-285750">
                        <a:buFontTx/>
                        <a:buChar char="-"/>
                      </a:pPr>
                      <a:r>
                        <a:rPr lang="de-CH" sz="1800" kern="1200" dirty="0" smtClean="0">
                          <a:effectLst/>
                        </a:rPr>
                        <a:t>subjektive &amp; objektive Sauberkeit</a:t>
                      </a:r>
                      <a:r>
                        <a:rPr lang="de-CH" sz="1800" kern="1200" baseline="0" dirty="0" smtClean="0">
                          <a:effectLst/>
                        </a:rPr>
                        <a:t> </a:t>
                      </a:r>
                    </a:p>
                    <a:p>
                      <a:pPr marL="285750" indent="-285750">
                        <a:buFontTx/>
                        <a:buChar char="-"/>
                      </a:pPr>
                      <a:r>
                        <a:rPr lang="de-CH" sz="1800" kern="1200" dirty="0" smtClean="0">
                          <a:effectLst/>
                        </a:rPr>
                        <a:t>Reinigungsaufwand</a:t>
                      </a:r>
                      <a:endParaRPr lang="de-CH" dirty="0"/>
                    </a:p>
                  </a:txBody>
                  <a:tcPr/>
                </a:tc>
              </a:tr>
              <a:tr h="636854">
                <a:tc>
                  <a:txBody>
                    <a:bodyPr/>
                    <a:lstStyle/>
                    <a:p>
                      <a:r>
                        <a:rPr lang="de-CH" dirty="0" smtClean="0"/>
                        <a:t>Interview mit Besucher/innen</a:t>
                      </a:r>
                      <a:endParaRPr lang="de-CH" dirty="0"/>
                    </a:p>
                  </a:txBody>
                  <a:tcPr/>
                </a:tc>
                <a:tc>
                  <a:txBody>
                    <a:bodyPr/>
                    <a:lstStyle/>
                    <a:p>
                      <a:r>
                        <a:rPr lang="de-CH" dirty="0" smtClean="0"/>
                        <a:t>Fragen:</a:t>
                      </a:r>
                      <a:r>
                        <a:rPr lang="de-CH" baseline="0" dirty="0" smtClean="0"/>
                        <a:t> zu Empfindung und Eindrücke der gezeigten Fotoportraits, zum Gemeinschaftsgefühl</a:t>
                      </a:r>
                      <a:endParaRPr lang="de-CH" dirty="0"/>
                    </a:p>
                  </a:txBody>
                  <a:tcPr/>
                </a:tc>
              </a:tr>
              <a:tr h="379843">
                <a:tc>
                  <a:txBody>
                    <a:bodyPr/>
                    <a:lstStyle/>
                    <a:p>
                      <a:r>
                        <a:rPr lang="de-CH" dirty="0" smtClean="0"/>
                        <a:t>Formative Evaluation</a:t>
                      </a:r>
                      <a:endParaRPr lang="de-CH" dirty="0"/>
                    </a:p>
                  </a:txBody>
                  <a:tcPr/>
                </a:tc>
                <a:tc>
                  <a:txBody>
                    <a:bodyPr/>
                    <a:lstStyle/>
                    <a:p>
                      <a:r>
                        <a:rPr lang="de-CH" dirty="0" smtClean="0"/>
                        <a:t>Unterstützung bei der Ausarbeit von möglichst vielen unterschiedlichen Fotoportraits</a:t>
                      </a:r>
                      <a:endParaRPr lang="de-CH" dirty="0"/>
                    </a:p>
                  </a:txBody>
                  <a:tcPr/>
                </a:tc>
              </a:tr>
              <a:tr h="636854">
                <a:tc>
                  <a:txBody>
                    <a:bodyPr/>
                    <a:lstStyle/>
                    <a:p>
                      <a:r>
                        <a:rPr lang="de-CH" dirty="0" smtClean="0"/>
                        <a:t>Auswertung der Seebücher</a:t>
                      </a:r>
                      <a:endParaRPr lang="de-CH" dirty="0"/>
                    </a:p>
                  </a:txBody>
                  <a:tcPr/>
                </a:tc>
                <a:tc>
                  <a:txBody>
                    <a:bodyPr/>
                    <a:lstStyle/>
                    <a:p>
                      <a:r>
                        <a:rPr lang="de-CH" sz="1800" kern="1200" dirty="0" smtClean="0">
                          <a:solidFill>
                            <a:schemeClr val="dk1"/>
                          </a:solidFill>
                          <a:effectLst/>
                          <a:latin typeface="+mn-lt"/>
                          <a:ea typeface="+mn-ea"/>
                          <a:cs typeface="+mn-cs"/>
                        </a:rPr>
                        <a:t>Menge und Art der Einträge</a:t>
                      </a:r>
                      <a:r>
                        <a:rPr lang="de-CH" sz="1800" kern="1200" baseline="0" dirty="0" smtClean="0">
                          <a:solidFill>
                            <a:schemeClr val="dk1"/>
                          </a:solidFill>
                          <a:effectLst/>
                          <a:latin typeface="+mn-lt"/>
                          <a:ea typeface="+mn-ea"/>
                          <a:cs typeface="+mn-cs"/>
                        </a:rPr>
                        <a:t> </a:t>
                      </a:r>
                      <a:r>
                        <a:rPr lang="de-CH" sz="1800" kern="1200" baseline="0" dirty="0" smtClean="0">
                          <a:solidFill>
                            <a:schemeClr val="dk1"/>
                          </a:solidFill>
                          <a:effectLst/>
                          <a:latin typeface="+mn-lt"/>
                          <a:ea typeface="+mn-ea"/>
                          <a:cs typeface="+mn-cs"/>
                          <a:sym typeface="Wingdings"/>
                        </a:rPr>
                        <a:t> </a:t>
                      </a:r>
                      <a:r>
                        <a:rPr lang="de-CH" sz="1800" kern="1200" baseline="0" dirty="0" smtClean="0">
                          <a:solidFill>
                            <a:schemeClr val="dk1"/>
                          </a:solidFill>
                          <a:effectLst/>
                          <a:latin typeface="+mn-lt"/>
                          <a:ea typeface="+mn-ea"/>
                          <a:cs typeface="+mn-cs"/>
                        </a:rPr>
                        <a:t>Planung weiteres Vorgehen</a:t>
                      </a:r>
                      <a:endParaRPr lang="de-CH" dirty="0"/>
                    </a:p>
                  </a:txBody>
                  <a:tcPr/>
                </a:tc>
              </a:tr>
            </a:tbl>
          </a:graphicData>
        </a:graphic>
      </p:graphicFrame>
    </p:spTree>
    <p:extLst>
      <p:ext uri="{BB962C8B-B14F-4D97-AF65-F5344CB8AC3E}">
        <p14:creationId xmlns:p14="http://schemas.microsoft.com/office/powerpoint/2010/main" val="212035158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1071148" y="539551"/>
            <a:ext cx="4952049" cy="729209"/>
          </a:xfrm>
        </p:spPr>
        <p:txBody>
          <a:bodyPr>
            <a:normAutofit fontScale="90000"/>
          </a:bodyPr>
          <a:lstStyle/>
          <a:p>
            <a:r>
              <a:rPr lang="de-CH" dirty="0" smtClean="0"/>
              <a:t>METHODEN UND INDIKATOREN</a:t>
            </a:r>
            <a:endParaRPr lang="de-CH" dirty="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8" name="Inhaltsplatzhalter 7"/>
          <p:cNvSpPr>
            <a:spLocks noGrp="1"/>
          </p:cNvSpPr>
          <p:nvPr>
            <p:ph sz="quarter" idx="14"/>
          </p:nvPr>
        </p:nvSpPr>
        <p:spPr>
          <a:xfrm>
            <a:off x="4511030" y="179784"/>
            <a:ext cx="3312368" cy="359767"/>
          </a:xfrm>
        </p:spPr>
        <p:txBody>
          <a:bodyPr/>
          <a:lstStyle/>
          <a:p>
            <a:r>
              <a:rPr lang="de-CH" dirty="0"/>
              <a:t>Evaluation «Mir sind </a:t>
            </a:r>
            <a:r>
              <a:rPr lang="de-CH" dirty="0" err="1"/>
              <a:t>bsundrig</a:t>
            </a:r>
            <a:r>
              <a:rPr lang="de-CH" dirty="0"/>
              <a:t>!»</a:t>
            </a:r>
          </a:p>
        </p:txBody>
      </p:sp>
      <p:sp>
        <p:nvSpPr>
          <p:cNvPr id="6" name="Inhaltsplatzhalter 5"/>
          <p:cNvSpPr>
            <a:spLocks noGrp="1"/>
          </p:cNvSpPr>
          <p:nvPr>
            <p:ph idx="1"/>
          </p:nvPr>
        </p:nvSpPr>
        <p:spPr>
          <a:xfrm>
            <a:off x="1071149" y="1545993"/>
            <a:ext cx="5472608" cy="1511894"/>
          </a:xfrm>
          <a:noFill/>
          <a:ln>
            <a:solidFill>
              <a:srgbClr val="A7BE34"/>
            </a:solidFill>
          </a:ln>
        </p:spPr>
        <p:txBody>
          <a:bodyPr>
            <a:normAutofit/>
          </a:bodyPr>
          <a:lstStyle/>
          <a:p>
            <a:pPr marL="342900" lvl="1" indent="-342900">
              <a:buFont typeface="Arial" charset="0"/>
              <a:buChar char="•"/>
            </a:pPr>
            <a:r>
              <a:rPr lang="de-CH" dirty="0" smtClean="0"/>
              <a:t>Sauberkeitsindex</a:t>
            </a:r>
          </a:p>
          <a:p>
            <a:pPr marL="800100" lvl="2" indent="-342900">
              <a:buFont typeface="Arial" charset="0"/>
              <a:buChar char="•"/>
            </a:pPr>
            <a:r>
              <a:rPr lang="de-CH" dirty="0" smtClean="0"/>
              <a:t>Optimiert und exakt auf Standorte ausarbeitet</a:t>
            </a:r>
          </a:p>
          <a:p>
            <a:pPr marL="800100" lvl="2" indent="-342900">
              <a:buFont typeface="Arial" charset="0"/>
              <a:buChar char="•"/>
            </a:pPr>
            <a:r>
              <a:rPr lang="de-CH" dirty="0" smtClean="0"/>
              <a:t>Konzipiert für den Reinigungsdienst</a:t>
            </a:r>
          </a:p>
          <a:p>
            <a:pPr marL="800100" lvl="2" indent="-342900">
              <a:buFont typeface="Arial" charset="0"/>
              <a:buChar char="•"/>
            </a:pPr>
            <a:r>
              <a:rPr lang="de-CH" dirty="0" smtClean="0"/>
              <a:t>Geringer Zeit- und Personalaufwand </a:t>
            </a:r>
          </a:p>
        </p:txBody>
      </p:sp>
      <p:sp>
        <p:nvSpPr>
          <p:cNvPr id="7" name="Inhaltsplatzhalter 5"/>
          <p:cNvSpPr>
            <a:spLocks noGrp="1"/>
          </p:cNvSpPr>
          <p:nvPr>
            <p:ph idx="1"/>
          </p:nvPr>
        </p:nvSpPr>
        <p:spPr>
          <a:xfrm>
            <a:off x="1071149" y="3195226"/>
            <a:ext cx="5472608" cy="1511894"/>
          </a:xfrm>
          <a:noFill/>
          <a:ln>
            <a:solidFill>
              <a:srgbClr val="A7BE34"/>
            </a:solidFill>
          </a:ln>
        </p:spPr>
        <p:txBody>
          <a:bodyPr>
            <a:normAutofit/>
          </a:bodyPr>
          <a:lstStyle/>
          <a:p>
            <a:pPr marL="342900" lvl="1" indent="-342900">
              <a:buFont typeface="Arial" charset="0"/>
              <a:buChar char="•"/>
            </a:pPr>
            <a:r>
              <a:rPr lang="de-CH" dirty="0" smtClean="0"/>
              <a:t>Visuelle Kontrolle</a:t>
            </a:r>
          </a:p>
          <a:p>
            <a:pPr marL="800100" lvl="2" indent="-342900">
              <a:buFont typeface="Arial" charset="0"/>
              <a:buChar char="•"/>
            </a:pPr>
            <a:r>
              <a:rPr lang="de-CH" dirty="0" smtClean="0"/>
              <a:t>Fotoreportage zu ausgewählten Standorte</a:t>
            </a:r>
          </a:p>
          <a:p>
            <a:pPr marL="800100" lvl="2" indent="-342900">
              <a:buFont typeface="Arial" charset="0"/>
              <a:buChar char="•"/>
            </a:pPr>
            <a:r>
              <a:rPr lang="de-CH" dirty="0" smtClean="0"/>
              <a:t>Daten zu Art, Herkunft und Reinigungsaufwand </a:t>
            </a:r>
          </a:p>
          <a:p>
            <a:pPr marL="800100" lvl="2" indent="-342900">
              <a:buFont typeface="Arial" charset="0"/>
              <a:buChar char="•"/>
            </a:pPr>
            <a:r>
              <a:rPr lang="de-CH" dirty="0" smtClean="0"/>
              <a:t>Gutes Kosten-Nutzten-Verhältnis</a:t>
            </a:r>
          </a:p>
        </p:txBody>
      </p:sp>
      <p:sp>
        <p:nvSpPr>
          <p:cNvPr id="10" name="Inhaltsplatzhalter 5"/>
          <p:cNvSpPr>
            <a:spLocks noGrp="1"/>
          </p:cNvSpPr>
          <p:nvPr>
            <p:ph idx="1"/>
          </p:nvPr>
        </p:nvSpPr>
        <p:spPr>
          <a:xfrm>
            <a:off x="1071149" y="4844458"/>
            <a:ext cx="5472608" cy="1392853"/>
          </a:xfrm>
          <a:noFill/>
          <a:ln>
            <a:solidFill>
              <a:srgbClr val="A7BE34"/>
            </a:solidFill>
          </a:ln>
        </p:spPr>
        <p:txBody>
          <a:bodyPr>
            <a:normAutofit/>
          </a:bodyPr>
          <a:lstStyle/>
          <a:p>
            <a:pPr marL="342900" lvl="1" indent="-342900">
              <a:buFont typeface="Arial" charset="0"/>
              <a:buChar char="•"/>
            </a:pPr>
            <a:r>
              <a:rPr lang="de-CH" dirty="0" smtClean="0"/>
              <a:t>Interviews</a:t>
            </a:r>
          </a:p>
          <a:p>
            <a:pPr marL="800100" lvl="2" indent="-342900">
              <a:buFont typeface="Arial" charset="0"/>
              <a:buChar char="•"/>
            </a:pPr>
            <a:r>
              <a:rPr lang="de-CH" dirty="0"/>
              <a:t>D</a:t>
            </a:r>
            <a:r>
              <a:rPr lang="de-CH" dirty="0" smtClean="0"/>
              <a:t>irekt Befragungen zu unterschiedlichen Zeitpunkten</a:t>
            </a:r>
          </a:p>
          <a:p>
            <a:pPr marL="800100" lvl="2" indent="-342900">
              <a:buFont typeface="Arial" charset="0"/>
              <a:buChar char="•"/>
            </a:pPr>
            <a:r>
              <a:rPr lang="de-CH" dirty="0" smtClean="0"/>
              <a:t>Heterogene Zielgruppe</a:t>
            </a:r>
          </a:p>
        </p:txBody>
      </p:sp>
      <p:pic>
        <p:nvPicPr>
          <p:cNvPr id="3" name="Bild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43757" y="1545993"/>
            <a:ext cx="2834801" cy="1519012"/>
          </a:xfrm>
          <a:prstGeom prst="rect">
            <a:avLst/>
          </a:prstGeom>
        </p:spPr>
      </p:pic>
      <p:pic>
        <p:nvPicPr>
          <p:cNvPr id="11" name="Bild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3756" y="3195225"/>
            <a:ext cx="2834801" cy="1511895"/>
          </a:xfrm>
          <a:prstGeom prst="rect">
            <a:avLst/>
          </a:prstGeom>
        </p:spPr>
      </p:pic>
      <p:pic>
        <p:nvPicPr>
          <p:cNvPr id="14" name="Bild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43755" y="4844458"/>
            <a:ext cx="2834801" cy="1392853"/>
          </a:xfrm>
          <a:prstGeom prst="rect">
            <a:avLst/>
          </a:prstGeom>
        </p:spPr>
      </p:pic>
    </p:spTree>
    <p:extLst>
      <p:ext uri="{BB962C8B-B14F-4D97-AF65-F5344CB8AC3E}">
        <p14:creationId xmlns:p14="http://schemas.microsoft.com/office/powerpoint/2010/main" val="7999235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p:cNvSpPr>
            <a:spLocks noGrp="1"/>
          </p:cNvSpPr>
          <p:nvPr>
            <p:ph type="title"/>
          </p:nvPr>
        </p:nvSpPr>
        <p:spPr>
          <a:xfrm>
            <a:off x="1054647" y="587550"/>
            <a:ext cx="2160239" cy="681210"/>
          </a:xfrm>
        </p:spPr>
        <p:txBody>
          <a:bodyPr>
            <a:normAutofit/>
          </a:bodyPr>
          <a:lstStyle/>
          <a:p>
            <a:r>
              <a:rPr lang="de-CH" dirty="0" smtClean="0"/>
              <a:t>ZEITPLAN</a:t>
            </a:r>
            <a:endParaRPr lang="de-CH" dirty="0"/>
          </a:p>
        </p:txBody>
      </p:sp>
      <p:sp>
        <p:nvSpPr>
          <p:cNvPr id="5" name="Datumsplatzhalter 4"/>
          <p:cNvSpPr>
            <a:spLocks noGrp="1"/>
          </p:cNvSpPr>
          <p:nvPr>
            <p:ph type="dt" sz="half" idx="10"/>
          </p:nvPr>
        </p:nvSpPr>
        <p:spPr/>
        <p:txBody>
          <a:bodyPr/>
          <a:lstStyle/>
          <a:p>
            <a:fld id="{9F0228B7-53E9-4A3B-BE5F-8648B5606538}" type="datetime2">
              <a:rPr lang="de-DE" smtClean="0"/>
              <a:pPr/>
              <a:t>Freitag, 30. Oktober 2015</a:t>
            </a:fld>
            <a:endParaRPr lang="de-CH"/>
          </a:p>
        </p:txBody>
      </p:sp>
      <p:sp>
        <p:nvSpPr>
          <p:cNvPr id="7" name="Inhaltsplatzhalter 7"/>
          <p:cNvSpPr txBox="1">
            <a:spLocks/>
          </p:cNvSpPr>
          <p:nvPr/>
        </p:nvSpPr>
        <p:spPr>
          <a:xfrm>
            <a:off x="4511030" y="227782"/>
            <a:ext cx="3312368" cy="359767"/>
          </a:xfrm>
          <a:prstGeom prst="rect">
            <a:avLst/>
          </a:prstGeom>
        </p:spPr>
        <p:txBody>
          <a:bodyPr vert="horz" lIns="91440" tIns="45720" rIns="91440" bIns="45720" rtlCol="0">
            <a:noAutofit/>
          </a:bodyPr>
          <a:lstStyle>
            <a:lvl1pPr marL="0" indent="0" algn="ctr" defTabSz="914400" rtl="0" eaLnBrk="1" latinLnBrk="0" hangingPunct="1">
              <a:spcBef>
                <a:spcPct val="20000"/>
              </a:spcBef>
              <a:buClr>
                <a:srgbClr val="A7BE34"/>
              </a:buClr>
              <a:buFont typeface="Arial" panose="020B0604020202020204" pitchFamily="34" charset="0"/>
              <a:buNone/>
              <a:defRPr sz="1600" kern="1200" baseline="0">
                <a:solidFill>
                  <a:schemeClr val="bg1">
                    <a:lumMod val="65000"/>
                  </a:schemeClr>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de-CH" dirty="0" smtClean="0"/>
              <a:t>Evaluation «Mir sind </a:t>
            </a:r>
            <a:r>
              <a:rPr lang="de-CH" dirty="0" err="1" smtClean="0"/>
              <a:t>bsundrig</a:t>
            </a:r>
            <a:r>
              <a:rPr lang="de-CH" dirty="0" smtClean="0"/>
              <a:t>!»</a:t>
            </a:r>
            <a:endParaRPr lang="de-CH" dirty="0"/>
          </a:p>
        </p:txBody>
      </p:sp>
      <p:pic>
        <p:nvPicPr>
          <p:cNvPr id="8" name="Grafik 2"/>
          <p:cNvPicPr/>
          <p:nvPr/>
        </p:nvPicPr>
        <p:blipFill>
          <a:blip r:embed="rId2">
            <a:extLst>
              <a:ext uri="{28A0092B-C50C-407E-A947-70E740481C1C}">
                <a14:useLocalDpi xmlns:a14="http://schemas.microsoft.com/office/drawing/2010/main" val="0"/>
              </a:ext>
            </a:extLst>
          </a:blip>
          <a:srcRect/>
          <a:stretch>
            <a:fillRect/>
          </a:stretch>
        </p:blipFill>
        <p:spPr bwMode="auto">
          <a:xfrm>
            <a:off x="1054647" y="1412776"/>
            <a:ext cx="10427402" cy="4386327"/>
          </a:xfrm>
          <a:prstGeom prst="rect">
            <a:avLst/>
          </a:prstGeom>
          <a:noFill/>
          <a:ln>
            <a:noFill/>
          </a:ln>
        </p:spPr>
      </p:pic>
    </p:spTree>
    <p:extLst>
      <p:ext uri="{BB962C8B-B14F-4D97-AF65-F5344CB8AC3E}">
        <p14:creationId xmlns:p14="http://schemas.microsoft.com/office/powerpoint/2010/main" val="280197028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1054647" y="566869"/>
            <a:ext cx="3744415" cy="701891"/>
          </a:xfrm>
        </p:spPr>
        <p:txBody>
          <a:bodyPr>
            <a:normAutofit fontScale="90000"/>
          </a:bodyPr>
          <a:lstStyle/>
          <a:p>
            <a:r>
              <a:rPr lang="de-CH" dirty="0" smtClean="0"/>
              <a:t>KOSTENABSCHÄTZUNG</a:t>
            </a:r>
            <a:endParaRPr lang="de-CH" dirty="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8" name="Inhaltsplatzhalter 7"/>
          <p:cNvSpPr>
            <a:spLocks noGrp="1"/>
          </p:cNvSpPr>
          <p:nvPr>
            <p:ph sz="quarter" idx="14"/>
          </p:nvPr>
        </p:nvSpPr>
        <p:spPr>
          <a:xfrm>
            <a:off x="4511030" y="207102"/>
            <a:ext cx="3312368" cy="359767"/>
          </a:xfrm>
        </p:spPr>
        <p:txBody>
          <a:bodyPr/>
          <a:lstStyle/>
          <a:p>
            <a:r>
              <a:rPr lang="de-CH" dirty="0"/>
              <a:t>Evaluation «Mir sind </a:t>
            </a:r>
            <a:r>
              <a:rPr lang="de-CH" dirty="0" err="1"/>
              <a:t>bsundrig</a:t>
            </a:r>
            <a:r>
              <a:rPr lang="de-CH" dirty="0"/>
              <a:t>!»</a:t>
            </a:r>
          </a:p>
        </p:txBody>
      </p:sp>
      <p:graphicFrame>
        <p:nvGraphicFramePr>
          <p:cNvPr id="10" name="Inhaltsplatzhalter 1"/>
          <p:cNvGraphicFramePr>
            <a:graphicFrameLocks noGrp="1"/>
          </p:cNvGraphicFramePr>
          <p:nvPr>
            <p:ph sz="quarter" idx="14"/>
            <p:extLst>
              <p:ext uri="{D42A27DB-BD31-4B8C-83A1-F6EECF244321}">
                <p14:modId xmlns:p14="http://schemas.microsoft.com/office/powerpoint/2010/main" val="1211356650"/>
              </p:ext>
            </p:extLst>
          </p:nvPr>
        </p:nvGraphicFramePr>
        <p:xfrm>
          <a:off x="1054647" y="1650258"/>
          <a:ext cx="8640959" cy="3866754"/>
        </p:xfrm>
        <a:graphic>
          <a:graphicData uri="http://schemas.openxmlformats.org/drawingml/2006/table">
            <a:tbl>
              <a:tblPr firstRow="1" bandRow="1">
                <a:tableStyleId>{2D5ABB26-0587-4C30-8999-92F81FD0307C}</a:tableStyleId>
              </a:tblPr>
              <a:tblGrid>
                <a:gridCol w="6772643"/>
                <a:gridCol w="1868316"/>
              </a:tblGrid>
              <a:tr h="575844">
                <a:tc>
                  <a:txBody>
                    <a:bodyPr/>
                    <a:lstStyle/>
                    <a:p>
                      <a:endParaRPr lang="de-CH" sz="2400" dirty="0"/>
                    </a:p>
                  </a:txBody>
                  <a:tcPr>
                    <a:lnR w="12700" cap="flat" cmpd="sng" algn="ctr">
                      <a:solidFill>
                        <a:srgbClr val="A7BE34"/>
                      </a:solidFill>
                      <a:prstDash val="solid"/>
                      <a:round/>
                      <a:headEnd type="none" w="med" len="med"/>
                      <a:tailEnd type="none" w="med" len="med"/>
                    </a:lnR>
                    <a:lnB w="12700" cap="flat" cmpd="sng" algn="ctr">
                      <a:solidFill>
                        <a:srgbClr val="A7BE34"/>
                      </a:solidFill>
                      <a:prstDash val="solid"/>
                      <a:round/>
                      <a:headEnd type="none" w="med" len="med"/>
                      <a:tailEnd type="none" w="med" len="med"/>
                    </a:lnB>
                  </a:tcPr>
                </a:tc>
                <a:tc>
                  <a:txBody>
                    <a:bodyPr/>
                    <a:lstStyle/>
                    <a:p>
                      <a:pPr algn="r"/>
                      <a:r>
                        <a:rPr lang="de-CH" sz="2400" dirty="0" smtClean="0"/>
                        <a:t>CHF</a:t>
                      </a:r>
                      <a:endParaRPr lang="de-CH" sz="2400" dirty="0"/>
                    </a:p>
                  </a:txBody>
                  <a:tcPr>
                    <a:lnL w="12700" cap="flat" cmpd="sng" algn="ctr">
                      <a:solidFill>
                        <a:srgbClr val="A7BE34"/>
                      </a:solidFill>
                      <a:prstDash val="solid"/>
                      <a:round/>
                      <a:headEnd type="none" w="med" len="med"/>
                      <a:tailEnd type="none" w="med" len="med"/>
                    </a:lnL>
                    <a:lnB w="12700" cap="flat" cmpd="sng" algn="ctr">
                      <a:solidFill>
                        <a:srgbClr val="A7BE34"/>
                      </a:solidFill>
                      <a:prstDash val="solid"/>
                      <a:round/>
                      <a:headEnd type="none" w="med" len="med"/>
                      <a:tailEnd type="none" w="med" len="med"/>
                    </a:lnB>
                  </a:tcPr>
                </a:tc>
              </a:tr>
              <a:tr h="575844">
                <a:tc>
                  <a:txBody>
                    <a:bodyPr/>
                    <a:lstStyle/>
                    <a:p>
                      <a:r>
                        <a:rPr lang="de-CH" sz="2400" dirty="0" smtClean="0"/>
                        <a:t>Sauberkeitsindex</a:t>
                      </a:r>
                      <a:r>
                        <a:rPr lang="de-CH" sz="2400" baseline="0" dirty="0" smtClean="0"/>
                        <a:t> </a:t>
                      </a:r>
                      <a:endParaRPr lang="de-CH" sz="2400" dirty="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c>
                  <a:txBody>
                    <a:bodyPr/>
                    <a:lstStyle/>
                    <a:p>
                      <a:pPr algn="r"/>
                      <a:r>
                        <a:rPr lang="de-CH" sz="2400" dirty="0" smtClean="0"/>
                        <a:t>2‘660</a:t>
                      </a:r>
                      <a:endParaRPr lang="de-CH" sz="240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r>
              <a:tr h="575844">
                <a:tc>
                  <a:txBody>
                    <a:bodyPr/>
                    <a:lstStyle/>
                    <a:p>
                      <a:r>
                        <a:rPr lang="de-CH" sz="2400" dirty="0" smtClean="0"/>
                        <a:t>Visuelle Kontrolle</a:t>
                      </a:r>
                      <a:endParaRPr lang="de-CH" sz="2400" dirty="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c>
                  <a:txBody>
                    <a:bodyPr/>
                    <a:lstStyle/>
                    <a:p>
                      <a:pPr algn="r"/>
                      <a:r>
                        <a:rPr lang="de-CH" sz="2400" dirty="0" smtClean="0"/>
                        <a:t>4‘535</a:t>
                      </a:r>
                      <a:endParaRPr lang="de-CH" sz="240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r>
              <a:tr h="575844">
                <a:tc>
                  <a:txBody>
                    <a:bodyPr/>
                    <a:lstStyle/>
                    <a:p>
                      <a:r>
                        <a:rPr lang="de-CH" sz="2400" dirty="0" smtClean="0"/>
                        <a:t>Interviews</a:t>
                      </a:r>
                      <a:endParaRPr lang="de-CH" sz="2400" dirty="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c>
                  <a:txBody>
                    <a:bodyPr/>
                    <a:lstStyle/>
                    <a:p>
                      <a:pPr algn="r"/>
                      <a:r>
                        <a:rPr lang="de-CH" sz="2400" dirty="0" smtClean="0"/>
                        <a:t>4‘000</a:t>
                      </a:r>
                      <a:endParaRPr lang="de-CH" sz="240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r>
              <a:tr h="987534">
                <a:tc>
                  <a:txBody>
                    <a:bodyPr/>
                    <a:lstStyle/>
                    <a:p>
                      <a:r>
                        <a:rPr lang="de-CH" sz="2400" dirty="0" smtClean="0"/>
                        <a:t>Formative Evaluation &amp; </a:t>
                      </a:r>
                    </a:p>
                    <a:p>
                      <a:r>
                        <a:rPr lang="de-CH" sz="2400" dirty="0" smtClean="0"/>
                        <a:t>Auswertung der Seebücher</a:t>
                      </a:r>
                      <a:endParaRPr lang="de-CH" sz="2400" dirty="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c>
                  <a:txBody>
                    <a:bodyPr/>
                    <a:lstStyle/>
                    <a:p>
                      <a:pPr algn="r"/>
                      <a:r>
                        <a:rPr lang="de-CH" sz="2400" dirty="0" smtClean="0"/>
                        <a:t>1‘125</a:t>
                      </a:r>
                      <a:endParaRPr lang="de-CH" sz="240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r>
              <a:tr h="575844">
                <a:tc>
                  <a:txBody>
                    <a:bodyPr/>
                    <a:lstStyle/>
                    <a:p>
                      <a:r>
                        <a:rPr lang="de-CH" sz="2400" b="1" dirty="0" smtClean="0"/>
                        <a:t>Total</a:t>
                      </a:r>
                      <a:endParaRPr lang="de-CH" sz="2400" b="1" dirty="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28575" cap="flat" cmpd="sng" algn="ctr">
                      <a:solidFill>
                        <a:srgbClr val="A7BE34"/>
                      </a:solidFill>
                      <a:prstDash val="solid"/>
                      <a:round/>
                      <a:headEnd type="none" w="med" len="med"/>
                      <a:tailEnd type="none" w="med" len="med"/>
                    </a:lnB>
                  </a:tcPr>
                </a:tc>
                <a:tc>
                  <a:txBody>
                    <a:bodyPr/>
                    <a:lstStyle/>
                    <a:p>
                      <a:pPr algn="r"/>
                      <a:r>
                        <a:rPr lang="de-CH" sz="2400" b="1" dirty="0" smtClean="0"/>
                        <a:t>12‘320</a:t>
                      </a:r>
                      <a:endParaRPr lang="de-CH" sz="2400" b="1"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28575" cap="flat" cmpd="sng" algn="ctr">
                      <a:solidFill>
                        <a:srgbClr val="A7BE34"/>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6717444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dirty="0"/>
          </a:p>
        </p:txBody>
      </p:sp>
      <p:sp>
        <p:nvSpPr>
          <p:cNvPr id="8" name="Titel 1"/>
          <p:cNvSpPr>
            <a:spLocks noGrp="1"/>
          </p:cNvSpPr>
          <p:nvPr>
            <p:ph type="title"/>
          </p:nvPr>
        </p:nvSpPr>
        <p:spPr>
          <a:xfrm>
            <a:off x="1558702" y="4437112"/>
            <a:ext cx="9217024" cy="1152128"/>
          </a:xfrm>
          <a:ln>
            <a:solidFill>
              <a:srgbClr val="A7BE34"/>
            </a:solidFill>
          </a:ln>
        </p:spPr>
        <p:txBody>
          <a:bodyPr>
            <a:normAutofit/>
          </a:bodyPr>
          <a:lstStyle/>
          <a:p>
            <a:pPr algn="ctr"/>
            <a:r>
              <a:rPr lang="de-CH" dirty="0" smtClean="0">
                <a:solidFill>
                  <a:srgbClr val="7C8D27"/>
                </a:solidFill>
              </a:rPr>
              <a:t>Evaluation der Kampagne</a:t>
            </a:r>
            <a:br>
              <a:rPr lang="de-CH" dirty="0" smtClean="0">
                <a:solidFill>
                  <a:srgbClr val="7C8D27"/>
                </a:solidFill>
              </a:rPr>
            </a:br>
            <a:r>
              <a:rPr lang="de-CH" dirty="0" smtClean="0">
                <a:solidFill>
                  <a:srgbClr val="C6D76F"/>
                </a:solidFill>
              </a:rPr>
              <a:t> «</a:t>
            </a:r>
            <a:r>
              <a:rPr lang="de-CH" dirty="0" err="1" smtClean="0">
                <a:solidFill>
                  <a:srgbClr val="C6D76F"/>
                </a:solidFill>
              </a:rPr>
              <a:t>Tüpfsch</a:t>
            </a:r>
            <a:r>
              <a:rPr lang="de-CH" dirty="0" smtClean="0">
                <a:solidFill>
                  <a:srgbClr val="C6D76F"/>
                </a:solidFill>
              </a:rPr>
              <a:t>?»</a:t>
            </a:r>
            <a:endParaRPr lang="de-CH" dirty="0">
              <a:solidFill>
                <a:srgbClr val="C6D76F"/>
              </a:solidFill>
            </a:endParaRPr>
          </a:p>
        </p:txBody>
      </p:sp>
      <p:pic>
        <p:nvPicPr>
          <p:cNvPr id="11" name="Bild 7" descr="IMG_6432.JPG"/>
          <p:cNvPicPr>
            <a:picLocks noChangeAspect="1"/>
          </p:cNvPicPr>
          <p:nvPr/>
        </p:nvPicPr>
        <p:blipFill>
          <a:blip r:embed="rId2"/>
          <a:srcRect t="36232" b="23188"/>
          <a:stretch>
            <a:fillRect/>
          </a:stretch>
        </p:blipFill>
        <p:spPr>
          <a:xfrm>
            <a:off x="989806" y="960782"/>
            <a:ext cx="10322152" cy="3154018"/>
          </a:xfrm>
          <a:prstGeom prst="rect">
            <a:avLst/>
          </a:prstGeom>
          <a:solidFill>
            <a:srgbClr val="C6D76F">
              <a:alpha val="53000"/>
            </a:srgbClr>
          </a:solidFill>
          <a:ln>
            <a:solidFill>
              <a:srgbClr val="AFC737"/>
            </a:solidFill>
          </a:ln>
        </p:spPr>
      </p:pic>
      <p:pic>
        <p:nvPicPr>
          <p:cNvPr id="13" name="Bild 7" descr="IMG_6432.JPG"/>
          <p:cNvPicPr>
            <a:picLocks noChangeAspect="1"/>
          </p:cNvPicPr>
          <p:nvPr/>
        </p:nvPicPr>
        <p:blipFill>
          <a:blip r:embed="rId2"/>
          <a:srcRect t="36232" b="23188"/>
          <a:stretch>
            <a:fillRect/>
          </a:stretch>
        </p:blipFill>
        <p:spPr>
          <a:xfrm>
            <a:off x="1018887" y="960782"/>
            <a:ext cx="10322152" cy="3154018"/>
          </a:xfrm>
          <a:prstGeom prst="rect">
            <a:avLst/>
          </a:prstGeom>
          <a:solidFill>
            <a:srgbClr val="C6D76F">
              <a:alpha val="53000"/>
            </a:srgbClr>
          </a:solidFill>
          <a:ln>
            <a:solidFill>
              <a:srgbClr val="AFC737"/>
            </a:solidFill>
          </a:ln>
        </p:spPr>
      </p:pic>
      <p:sp>
        <p:nvSpPr>
          <p:cNvPr id="14" name="Rechteck 13"/>
          <p:cNvSpPr/>
          <p:nvPr/>
        </p:nvSpPr>
        <p:spPr>
          <a:xfrm>
            <a:off x="989806" y="903291"/>
            <a:ext cx="10325894" cy="3200400"/>
          </a:xfrm>
          <a:prstGeom prst="rect">
            <a:avLst/>
          </a:prstGeom>
          <a:solidFill>
            <a:srgbClr val="A7BE34">
              <a:alpha val="28000"/>
            </a:srgbClr>
          </a:solidFill>
          <a:ln>
            <a:solidFill>
              <a:srgbClr val="AFC73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pic>
        <p:nvPicPr>
          <p:cNvPr id="3" name="Grafik 2"/>
          <p:cNvPicPr>
            <a:picLocks noChangeAspect="1"/>
          </p:cNvPicPr>
          <p:nvPr/>
        </p:nvPicPr>
        <p:blipFill>
          <a:blip r:embed="rId3"/>
          <a:stretch>
            <a:fillRect/>
          </a:stretch>
        </p:blipFill>
        <p:spPr>
          <a:xfrm rot="5400000">
            <a:off x="8784088" y="1546417"/>
            <a:ext cx="3306726" cy="1936372"/>
          </a:xfrm>
          <a:prstGeom prst="rect">
            <a:avLst/>
          </a:prstGeom>
        </p:spPr>
      </p:pic>
      <p:sp>
        <p:nvSpPr>
          <p:cNvPr id="9" name="Rechteck 8"/>
          <p:cNvSpPr/>
          <p:nvPr/>
        </p:nvSpPr>
        <p:spPr>
          <a:xfrm>
            <a:off x="989806" y="853156"/>
            <a:ext cx="10325894" cy="3200400"/>
          </a:xfrm>
          <a:prstGeom prst="rect">
            <a:avLst/>
          </a:prstGeom>
          <a:solidFill>
            <a:srgbClr val="A7BE34">
              <a:alpha val="28000"/>
            </a:srgbClr>
          </a:solidFill>
          <a:ln>
            <a:solidFill>
              <a:srgbClr val="AFC73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CH"/>
          </a:p>
        </p:txBody>
      </p:sp>
    </p:spTree>
    <p:extLst>
      <p:ext uri="{BB962C8B-B14F-4D97-AF65-F5344CB8AC3E}">
        <p14:creationId xmlns:p14="http://schemas.microsoft.com/office/powerpoint/2010/main" val="139465432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1054645" y="548407"/>
            <a:ext cx="2664297" cy="720353"/>
          </a:xfrm>
        </p:spPr>
        <p:txBody>
          <a:bodyPr>
            <a:normAutofit fontScale="90000"/>
          </a:bodyPr>
          <a:lstStyle/>
          <a:p>
            <a:r>
              <a:rPr lang="de-CH" dirty="0" smtClean="0"/>
              <a:t>WIRKUNGSZIELE</a:t>
            </a:r>
            <a:endParaRPr lang="de-CH" dirty="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6" name="Inhaltsplatzhalter 7"/>
          <p:cNvSpPr>
            <a:spLocks noGrp="1"/>
          </p:cNvSpPr>
          <p:nvPr>
            <p:ph sz="quarter" idx="14"/>
          </p:nvPr>
        </p:nvSpPr>
        <p:spPr>
          <a:xfrm>
            <a:off x="4439023" y="188640"/>
            <a:ext cx="3312368" cy="359767"/>
          </a:xfrm>
        </p:spPr>
        <p:txBody>
          <a:bodyPr/>
          <a:lstStyle/>
          <a:p>
            <a:r>
              <a:rPr lang="de-CH" dirty="0" smtClean="0"/>
              <a:t>Evaluation «</a:t>
            </a:r>
            <a:r>
              <a:rPr lang="de-CH" dirty="0" err="1" smtClean="0"/>
              <a:t>Tüpfsch</a:t>
            </a:r>
            <a:r>
              <a:rPr lang="de-CH" dirty="0" smtClean="0"/>
              <a:t>?»</a:t>
            </a:r>
            <a:endParaRPr lang="de-CH" dirty="0"/>
          </a:p>
        </p:txBody>
      </p:sp>
      <p:sp>
        <p:nvSpPr>
          <p:cNvPr id="9" name="Inhaltsplatzhalter 6"/>
          <p:cNvSpPr>
            <a:spLocks noGrp="1"/>
          </p:cNvSpPr>
          <p:nvPr>
            <p:ph sz="half" idx="2"/>
          </p:nvPr>
        </p:nvSpPr>
        <p:spPr>
          <a:xfrm>
            <a:off x="1041204" y="1988840"/>
            <a:ext cx="8942434" cy="3528392"/>
          </a:xfrm>
          <a:ln w="9525">
            <a:solidFill>
              <a:schemeClr val="bg1"/>
            </a:solidFill>
          </a:ln>
        </p:spPr>
        <p:txBody>
          <a:bodyPr>
            <a:normAutofit/>
          </a:bodyPr>
          <a:lstStyle/>
          <a:p>
            <a:pPr marL="457200" indent="-457200">
              <a:buFont typeface="+mj-lt"/>
              <a:buAutoNum type="arabicPeriod"/>
            </a:pPr>
            <a:r>
              <a:rPr lang="de-CH" dirty="0" smtClean="0"/>
              <a:t>10% Reduktion </a:t>
            </a:r>
            <a:r>
              <a:rPr lang="de-CH" dirty="0" err="1" smtClean="0"/>
              <a:t>Littering</a:t>
            </a:r>
            <a:r>
              <a:rPr lang="de-CH" dirty="0" smtClean="0"/>
              <a:t>-</a:t>
            </a:r>
            <a:r>
              <a:rPr lang="de-CH" dirty="0"/>
              <a:t>A</a:t>
            </a:r>
            <a:r>
              <a:rPr lang="de-CH" dirty="0" smtClean="0"/>
              <a:t>ufkommen</a:t>
            </a:r>
          </a:p>
          <a:p>
            <a:pPr marL="457200" indent="-457200">
              <a:buFont typeface="+mj-lt"/>
              <a:buAutoNum type="arabicPeriod"/>
            </a:pPr>
            <a:r>
              <a:rPr lang="de-CH" dirty="0" smtClean="0"/>
              <a:t>Verständnis und richtiges Verhalten der Akteure</a:t>
            </a:r>
          </a:p>
          <a:p>
            <a:pPr marL="457200" indent="-457200">
              <a:buFont typeface="+mj-lt"/>
              <a:buAutoNum type="arabicPeriod"/>
            </a:pPr>
            <a:r>
              <a:rPr lang="de-CH" dirty="0" smtClean="0"/>
              <a:t>Regelmässige Erwähnung der Kampagne in den Medien</a:t>
            </a:r>
          </a:p>
          <a:p>
            <a:pPr marL="457200" indent="-457200">
              <a:buFont typeface="+mj-lt"/>
              <a:buAutoNum type="arabicPeriod"/>
            </a:pPr>
            <a:r>
              <a:rPr lang="de-CH" dirty="0" smtClean="0"/>
              <a:t>Sinn und Zweck werden von den Passanten verstanden</a:t>
            </a:r>
          </a:p>
          <a:p>
            <a:pPr marL="457200" indent="-457200">
              <a:buFont typeface="+mj-lt"/>
              <a:buAutoNum type="arabicPeriod"/>
            </a:pPr>
            <a:r>
              <a:rPr lang="de-CH" dirty="0" smtClean="0"/>
              <a:t> Massnahmen erregen die Aufmerksamkeit der Passanten</a:t>
            </a:r>
          </a:p>
          <a:p>
            <a:pPr marL="457200" indent="-457200">
              <a:buFont typeface="+mj-lt"/>
              <a:buAutoNum type="arabicPeriod"/>
            </a:pPr>
            <a:r>
              <a:rPr lang="de-CH" dirty="0" smtClean="0"/>
              <a:t>5% Reduktion </a:t>
            </a:r>
            <a:r>
              <a:rPr lang="de-CH" dirty="0" err="1" smtClean="0"/>
              <a:t>Littering</a:t>
            </a:r>
            <a:r>
              <a:rPr lang="de-CH" dirty="0" smtClean="0"/>
              <a:t>-Aufkommens und 3% weniger Zeitaufwand in Abfallfreier Zone</a:t>
            </a:r>
          </a:p>
          <a:p>
            <a:pPr marL="457200" indent="-457200">
              <a:buFont typeface="+mj-lt"/>
              <a:buAutoNum type="arabicPeriod"/>
            </a:pPr>
            <a:r>
              <a:rPr lang="de-CH" dirty="0" smtClean="0"/>
              <a:t>Aktive Auseinandersetzung mit der Kampagne</a:t>
            </a:r>
          </a:p>
        </p:txBody>
      </p:sp>
    </p:spTree>
    <p:extLst>
      <p:ext uri="{BB962C8B-B14F-4D97-AF65-F5344CB8AC3E}">
        <p14:creationId xmlns:p14="http://schemas.microsoft.com/office/powerpoint/2010/main" val="198577425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1035144" y="539551"/>
            <a:ext cx="4988054" cy="729209"/>
          </a:xfrm>
        </p:spPr>
        <p:txBody>
          <a:bodyPr>
            <a:normAutofit fontScale="90000"/>
          </a:bodyPr>
          <a:lstStyle/>
          <a:p>
            <a:r>
              <a:rPr lang="de-CH" dirty="0" smtClean="0"/>
              <a:t>METHODEN UND INDIKATOREN</a:t>
            </a:r>
            <a:endParaRPr lang="de-CH" dirty="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10" name="Inhaltsplatzhalter 7"/>
          <p:cNvSpPr>
            <a:spLocks noGrp="1"/>
          </p:cNvSpPr>
          <p:nvPr>
            <p:ph sz="quarter" idx="14"/>
          </p:nvPr>
        </p:nvSpPr>
        <p:spPr>
          <a:xfrm>
            <a:off x="4511030" y="179784"/>
            <a:ext cx="3312368" cy="359767"/>
          </a:xfrm>
        </p:spPr>
        <p:txBody>
          <a:bodyPr/>
          <a:lstStyle/>
          <a:p>
            <a:r>
              <a:rPr lang="de-CH" dirty="0" smtClean="0"/>
              <a:t>Evaluation «</a:t>
            </a:r>
            <a:r>
              <a:rPr lang="de-CH" dirty="0" err="1" smtClean="0"/>
              <a:t>Tüpfsch</a:t>
            </a:r>
            <a:r>
              <a:rPr lang="de-CH" dirty="0" smtClean="0"/>
              <a:t>?»</a:t>
            </a:r>
            <a:endParaRPr lang="de-CH" dirty="0"/>
          </a:p>
        </p:txBody>
      </p:sp>
      <p:graphicFrame>
        <p:nvGraphicFramePr>
          <p:cNvPr id="6" name="Tabelle 5"/>
          <p:cNvGraphicFramePr>
            <a:graphicFrameLocks noGrp="1"/>
          </p:cNvGraphicFramePr>
          <p:nvPr>
            <p:extLst>
              <p:ext uri="{D42A27DB-BD31-4B8C-83A1-F6EECF244321}">
                <p14:modId xmlns:p14="http://schemas.microsoft.com/office/powerpoint/2010/main" val="575933803"/>
              </p:ext>
            </p:extLst>
          </p:nvPr>
        </p:nvGraphicFramePr>
        <p:xfrm>
          <a:off x="1038470" y="1916832"/>
          <a:ext cx="9668574" cy="3082220"/>
        </p:xfrm>
        <a:graphic>
          <a:graphicData uri="http://schemas.openxmlformats.org/drawingml/2006/table">
            <a:tbl>
              <a:tblPr firstRow="1" bandRow="1">
                <a:tableStyleId>{F5AB1C69-6EDB-4FF4-983F-18BD219EF322}</a:tableStyleId>
              </a:tblPr>
              <a:tblGrid>
                <a:gridCol w="4834287"/>
                <a:gridCol w="4834287"/>
              </a:tblGrid>
              <a:tr h="379843">
                <a:tc>
                  <a:txBody>
                    <a:bodyPr/>
                    <a:lstStyle/>
                    <a:p>
                      <a:pPr algn="ctr"/>
                      <a:r>
                        <a:rPr lang="de-CH" dirty="0" smtClean="0"/>
                        <a:t>Methode</a:t>
                      </a:r>
                      <a:endParaRPr lang="de-CH" dirty="0"/>
                    </a:p>
                  </a:txBody>
                  <a:tcPr/>
                </a:tc>
                <a:tc>
                  <a:txBody>
                    <a:bodyPr/>
                    <a:lstStyle/>
                    <a:p>
                      <a:pPr algn="ctr"/>
                      <a:r>
                        <a:rPr lang="de-CH" dirty="0" smtClean="0"/>
                        <a:t>Indikatoren</a:t>
                      </a:r>
                      <a:endParaRPr lang="de-CH" dirty="0"/>
                    </a:p>
                  </a:txBody>
                  <a:tcPr/>
                </a:tc>
              </a:tr>
              <a:tr h="636854">
                <a:tc>
                  <a:txBody>
                    <a:bodyPr/>
                    <a:lstStyle/>
                    <a:p>
                      <a:r>
                        <a:rPr lang="de-CH" dirty="0" smtClean="0"/>
                        <a:t>Visuelle</a:t>
                      </a:r>
                      <a:r>
                        <a:rPr lang="de-CH" baseline="0" dirty="0" smtClean="0"/>
                        <a:t> Kontrolle; Sauberkeitsindex</a:t>
                      </a:r>
                      <a:endParaRPr lang="de-CH" dirty="0"/>
                    </a:p>
                  </a:txBody>
                  <a:tcPr/>
                </a:tc>
                <a:tc>
                  <a:txBody>
                    <a:bodyPr/>
                    <a:lstStyle/>
                    <a:p>
                      <a:r>
                        <a:rPr lang="de-CH" sz="1800" kern="1200" dirty="0" smtClean="0">
                          <a:effectLst/>
                        </a:rPr>
                        <a:t>Gewicht des Abfalls;</a:t>
                      </a:r>
                      <a:r>
                        <a:rPr lang="de-CH" sz="1800" kern="1200" baseline="0" dirty="0" smtClean="0">
                          <a:effectLst/>
                        </a:rPr>
                        <a:t> </a:t>
                      </a:r>
                      <a:r>
                        <a:rPr lang="de-CH" sz="1800" kern="1200" dirty="0" smtClean="0">
                          <a:effectLst/>
                        </a:rPr>
                        <a:t>subjektive &amp; objektive Sauberkeit</a:t>
                      </a:r>
                      <a:endParaRPr lang="de-CH" dirty="0"/>
                    </a:p>
                  </a:txBody>
                  <a:tcPr/>
                </a:tc>
              </a:tr>
              <a:tr h="636854">
                <a:tc>
                  <a:txBody>
                    <a:bodyPr/>
                    <a:lstStyle/>
                    <a:p>
                      <a:r>
                        <a:rPr lang="de-CH" dirty="0" smtClean="0"/>
                        <a:t>Interview mit beteiligten</a:t>
                      </a:r>
                      <a:r>
                        <a:rPr lang="de-CH" baseline="0" dirty="0" smtClean="0"/>
                        <a:t> Akteure</a:t>
                      </a:r>
                      <a:endParaRPr lang="de-CH" dirty="0"/>
                    </a:p>
                  </a:txBody>
                  <a:tcPr/>
                </a:tc>
                <a:tc>
                  <a:txBody>
                    <a:bodyPr/>
                    <a:lstStyle/>
                    <a:p>
                      <a:r>
                        <a:rPr lang="de-CH" dirty="0" smtClean="0"/>
                        <a:t>Fragen zu</a:t>
                      </a:r>
                      <a:r>
                        <a:rPr lang="de-CH" baseline="0" dirty="0" smtClean="0"/>
                        <a:t>: Wahrnehmung, Verbesserungsvorschläge, Umsetzung, etc.</a:t>
                      </a:r>
                      <a:endParaRPr lang="de-CH" dirty="0"/>
                    </a:p>
                  </a:txBody>
                  <a:tcPr/>
                </a:tc>
              </a:tr>
              <a:tr h="379843">
                <a:tc>
                  <a:txBody>
                    <a:bodyPr/>
                    <a:lstStyle/>
                    <a:p>
                      <a:r>
                        <a:rPr lang="de-CH" dirty="0" smtClean="0"/>
                        <a:t>Medienbeobachtungen</a:t>
                      </a:r>
                      <a:endParaRPr lang="de-CH" dirty="0"/>
                    </a:p>
                  </a:txBody>
                  <a:tcPr/>
                </a:tc>
                <a:tc>
                  <a:txBody>
                    <a:bodyPr/>
                    <a:lstStyle/>
                    <a:p>
                      <a:r>
                        <a:rPr lang="de-CH" dirty="0" smtClean="0"/>
                        <a:t>Zählung der Erwähnungen</a:t>
                      </a:r>
                      <a:endParaRPr lang="de-CH" dirty="0"/>
                    </a:p>
                  </a:txBody>
                  <a:tcPr/>
                </a:tc>
              </a:tr>
              <a:tr h="1042374">
                <a:tc>
                  <a:txBody>
                    <a:bodyPr/>
                    <a:lstStyle/>
                    <a:p>
                      <a:r>
                        <a:rPr lang="de-CH" dirty="0" smtClean="0"/>
                        <a:t>Umfrage der Passanten</a:t>
                      </a:r>
                      <a:endParaRPr lang="de-CH" dirty="0"/>
                    </a:p>
                  </a:txBody>
                  <a:tcPr/>
                </a:tc>
                <a:tc>
                  <a:txBody>
                    <a:bodyPr/>
                    <a:lstStyle/>
                    <a:p>
                      <a:r>
                        <a:rPr lang="de-CH" sz="1800" kern="1200" dirty="0" smtClean="0">
                          <a:solidFill>
                            <a:schemeClr val="dk1"/>
                          </a:solidFill>
                          <a:effectLst/>
                          <a:latin typeface="+mn-lt"/>
                          <a:ea typeface="+mn-ea"/>
                          <a:cs typeface="+mn-cs"/>
                        </a:rPr>
                        <a:t>Fragen zu: Wahrnehmung, Eindruck, Denkweise in Bezug zu </a:t>
                      </a:r>
                      <a:r>
                        <a:rPr lang="de-CH" sz="1800" kern="1200" dirty="0" err="1" smtClean="0">
                          <a:solidFill>
                            <a:schemeClr val="dk1"/>
                          </a:solidFill>
                          <a:effectLst/>
                          <a:latin typeface="+mn-lt"/>
                          <a:ea typeface="+mn-ea"/>
                          <a:cs typeface="+mn-cs"/>
                        </a:rPr>
                        <a:t>Littering</a:t>
                      </a:r>
                      <a:r>
                        <a:rPr lang="de-CH" sz="1800" kern="1200" dirty="0" smtClean="0">
                          <a:solidFill>
                            <a:schemeClr val="dk1"/>
                          </a:solidFill>
                          <a:effectLst/>
                          <a:latin typeface="+mn-lt"/>
                          <a:ea typeface="+mn-ea"/>
                          <a:cs typeface="+mn-cs"/>
                        </a:rPr>
                        <a:t>, Gemeinschaftsgefühl</a:t>
                      </a:r>
                    </a:p>
                    <a:p>
                      <a:r>
                        <a:rPr lang="de-CH" sz="1800" kern="1200" dirty="0" smtClean="0">
                          <a:solidFill>
                            <a:schemeClr val="dk1"/>
                          </a:solidFill>
                          <a:effectLst/>
                          <a:latin typeface="+mn-lt"/>
                          <a:ea typeface="+mn-ea"/>
                          <a:cs typeface="+mn-cs"/>
                        </a:rPr>
                        <a:t>Welche Massnahme hat die beste Wirkung</a:t>
                      </a:r>
                      <a:endParaRPr lang="de-CH" dirty="0"/>
                    </a:p>
                  </a:txBody>
                  <a:tcPr/>
                </a:tc>
              </a:tr>
            </a:tbl>
          </a:graphicData>
        </a:graphic>
      </p:graphicFrame>
    </p:spTree>
    <p:extLst>
      <p:ext uri="{BB962C8B-B14F-4D97-AF65-F5344CB8AC3E}">
        <p14:creationId xmlns:p14="http://schemas.microsoft.com/office/powerpoint/2010/main" val="40385922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8264" y="2462495"/>
            <a:ext cx="3826472" cy="26538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Titel 18"/>
          <p:cNvSpPr>
            <a:spLocks noGrp="1"/>
          </p:cNvSpPr>
          <p:nvPr>
            <p:ph type="title"/>
          </p:nvPr>
        </p:nvSpPr>
        <p:spPr/>
        <p:txBody>
          <a:bodyPr/>
          <a:lstStyle/>
          <a:p>
            <a:r>
              <a:rPr lang="de-CH" b="1" dirty="0" smtClean="0">
                <a:solidFill>
                  <a:srgbClr val="AFC737"/>
                </a:solidFill>
              </a:rPr>
              <a:t>UI</a:t>
            </a:r>
            <a:r>
              <a:rPr lang="de-CH" dirty="0" smtClean="0"/>
              <a:t>MPACT STELLT SICH VOR</a:t>
            </a:r>
            <a:endParaRPr lang="de-CH" dirty="0"/>
          </a:p>
        </p:txBody>
      </p:sp>
      <p:sp>
        <p:nvSpPr>
          <p:cNvPr id="26" name="Inhaltsplatzhalter 25"/>
          <p:cNvSpPr>
            <a:spLocks noGrp="1"/>
          </p:cNvSpPr>
          <p:nvPr>
            <p:ph idx="1"/>
          </p:nvPr>
        </p:nvSpPr>
        <p:spPr/>
        <p:txBody>
          <a:bodyPr/>
          <a:lstStyle/>
          <a:p>
            <a:endParaRPr lang="de-CH"/>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27" name="Inhaltsplatzhalter 26"/>
          <p:cNvSpPr>
            <a:spLocks noGrp="1"/>
          </p:cNvSpPr>
          <p:nvPr>
            <p:ph idx="13"/>
          </p:nvPr>
        </p:nvSpPr>
        <p:spPr/>
        <p:txBody>
          <a:bodyPr/>
          <a:lstStyle/>
          <a:p>
            <a:endParaRPr lang="de-CH"/>
          </a:p>
        </p:txBody>
      </p:sp>
      <p:sp>
        <p:nvSpPr>
          <p:cNvPr id="7" name="Ellipse 6"/>
          <p:cNvSpPr/>
          <p:nvPr/>
        </p:nvSpPr>
        <p:spPr>
          <a:xfrm>
            <a:off x="9911630" y="71616"/>
            <a:ext cx="2232248" cy="714513"/>
          </a:xfrm>
          <a:prstGeom prst="ellipse">
            <a:avLst/>
          </a:prstGeom>
          <a:noFill/>
          <a:ln w="19050">
            <a:solidFill>
              <a:srgbClr val="687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cxnSp>
        <p:nvCxnSpPr>
          <p:cNvPr id="8" name="Gerade Verbindung mit Pfeil 19"/>
          <p:cNvCxnSpPr>
            <a:stCxn id="18" idx="7"/>
            <a:endCxn id="7" idx="3"/>
          </p:cNvCxnSpPr>
          <p:nvPr/>
        </p:nvCxnSpPr>
        <p:spPr>
          <a:xfrm flipV="1">
            <a:off x="7864958" y="681491"/>
            <a:ext cx="2373577" cy="1887343"/>
          </a:xfrm>
          <a:prstGeom prst="straightConnector1">
            <a:avLst/>
          </a:prstGeom>
          <a:ln w="12700">
            <a:solidFill>
              <a:srgbClr val="687620"/>
            </a:solidFill>
            <a:tailEnd type="none" w="med" len="med"/>
          </a:ln>
        </p:spPr>
        <p:style>
          <a:lnRef idx="1">
            <a:schemeClr val="accent1"/>
          </a:lnRef>
          <a:fillRef idx="0">
            <a:schemeClr val="accent1"/>
          </a:fillRef>
          <a:effectRef idx="0">
            <a:schemeClr val="accent1"/>
          </a:effectRef>
          <a:fontRef idx="minor">
            <a:schemeClr val="tx1"/>
          </a:fontRef>
        </p:style>
      </p:cxnSp>
      <p:sp>
        <p:nvSpPr>
          <p:cNvPr id="18" name="Ellipse 17"/>
          <p:cNvSpPr/>
          <p:nvPr/>
        </p:nvSpPr>
        <p:spPr>
          <a:xfrm>
            <a:off x="3070870" y="1988841"/>
            <a:ext cx="5616624" cy="3960440"/>
          </a:xfrm>
          <a:prstGeom prst="ellipse">
            <a:avLst/>
          </a:prstGeom>
          <a:noFill/>
          <a:ln w="19050">
            <a:solidFill>
              <a:srgbClr val="687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Tree>
    <p:extLst>
      <p:ext uri="{BB962C8B-B14F-4D97-AF65-F5344CB8AC3E}">
        <p14:creationId xmlns:p14="http://schemas.microsoft.com/office/powerpoint/2010/main" val="103011290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p:cNvSpPr>
            <a:spLocks noGrp="1"/>
          </p:cNvSpPr>
          <p:nvPr>
            <p:ph type="title"/>
          </p:nvPr>
        </p:nvSpPr>
        <p:spPr>
          <a:xfrm>
            <a:off x="1054646" y="571979"/>
            <a:ext cx="2605365" cy="696781"/>
          </a:xfrm>
        </p:spPr>
        <p:txBody>
          <a:bodyPr>
            <a:normAutofit/>
          </a:bodyPr>
          <a:lstStyle/>
          <a:p>
            <a:r>
              <a:rPr lang="de-CH" dirty="0" smtClean="0"/>
              <a:t>ZEITPLAN</a:t>
            </a:r>
            <a:endParaRPr lang="de-CH" dirty="0"/>
          </a:p>
        </p:txBody>
      </p:sp>
      <p:sp>
        <p:nvSpPr>
          <p:cNvPr id="5" name="Datumsplatzhalter 4"/>
          <p:cNvSpPr>
            <a:spLocks noGrp="1"/>
          </p:cNvSpPr>
          <p:nvPr>
            <p:ph type="dt" sz="half" idx="10"/>
          </p:nvPr>
        </p:nvSpPr>
        <p:spPr/>
        <p:txBody>
          <a:bodyPr/>
          <a:lstStyle/>
          <a:p>
            <a:fld id="{9F0228B7-53E9-4A3B-BE5F-8648B5606538}" type="datetime2">
              <a:rPr lang="de-DE" smtClean="0"/>
              <a:pPr/>
              <a:t>Freitag, 30. Oktober 2015</a:t>
            </a:fld>
            <a:endParaRPr lang="de-CH"/>
          </a:p>
        </p:txBody>
      </p:sp>
      <p:sp>
        <p:nvSpPr>
          <p:cNvPr id="8" name="Inhaltsplatzhalter 7"/>
          <p:cNvSpPr>
            <a:spLocks noGrp="1"/>
          </p:cNvSpPr>
          <p:nvPr>
            <p:ph sz="quarter" idx="14"/>
          </p:nvPr>
        </p:nvSpPr>
        <p:spPr>
          <a:xfrm>
            <a:off x="4439022" y="212212"/>
            <a:ext cx="3312368" cy="359767"/>
          </a:xfrm>
        </p:spPr>
        <p:txBody>
          <a:bodyPr/>
          <a:lstStyle/>
          <a:p>
            <a:r>
              <a:rPr lang="de-CH" dirty="0" smtClean="0"/>
              <a:t>Evaluation «</a:t>
            </a:r>
            <a:r>
              <a:rPr lang="de-CH" dirty="0" err="1" smtClean="0"/>
              <a:t>Tüpfsch</a:t>
            </a:r>
            <a:r>
              <a:rPr lang="de-CH" dirty="0" smtClean="0"/>
              <a:t>?»</a:t>
            </a:r>
            <a:endParaRPr lang="de-CH" dirty="0"/>
          </a:p>
        </p:txBody>
      </p:sp>
      <p:pic>
        <p:nvPicPr>
          <p:cNvPr id="9" name="Grafik 8"/>
          <p:cNvPicPr/>
          <p:nvPr/>
        </p:nvPicPr>
        <p:blipFill>
          <a:blip r:embed="rId2">
            <a:extLst>
              <a:ext uri="{28A0092B-C50C-407E-A947-70E740481C1C}">
                <a14:useLocalDpi xmlns:a14="http://schemas.microsoft.com/office/drawing/2010/main" val="0"/>
              </a:ext>
            </a:extLst>
          </a:blip>
          <a:srcRect/>
          <a:stretch>
            <a:fillRect/>
          </a:stretch>
        </p:blipFill>
        <p:spPr bwMode="auto">
          <a:xfrm>
            <a:off x="1054646" y="1484784"/>
            <a:ext cx="10427402" cy="4392488"/>
          </a:xfrm>
          <a:prstGeom prst="rect">
            <a:avLst/>
          </a:prstGeom>
          <a:noFill/>
          <a:ln>
            <a:noFill/>
          </a:ln>
        </p:spPr>
      </p:pic>
    </p:spTree>
    <p:extLst>
      <p:ext uri="{BB962C8B-B14F-4D97-AF65-F5344CB8AC3E}">
        <p14:creationId xmlns:p14="http://schemas.microsoft.com/office/powerpoint/2010/main" val="147358795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1054646" y="548407"/>
            <a:ext cx="4045525" cy="720353"/>
          </a:xfrm>
        </p:spPr>
        <p:txBody>
          <a:bodyPr>
            <a:normAutofit/>
          </a:bodyPr>
          <a:lstStyle/>
          <a:p>
            <a:r>
              <a:rPr lang="de-CH" dirty="0" smtClean="0"/>
              <a:t>KOSTENABSCHÄTZUNG</a:t>
            </a:r>
            <a:endParaRPr lang="de-CH" dirty="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6" name="Inhaltsplatzhalter 7"/>
          <p:cNvSpPr>
            <a:spLocks noGrp="1"/>
          </p:cNvSpPr>
          <p:nvPr>
            <p:ph sz="quarter" idx="14"/>
          </p:nvPr>
        </p:nvSpPr>
        <p:spPr>
          <a:xfrm>
            <a:off x="4511030" y="188640"/>
            <a:ext cx="3312368" cy="359767"/>
          </a:xfrm>
        </p:spPr>
        <p:txBody>
          <a:bodyPr/>
          <a:lstStyle/>
          <a:p>
            <a:r>
              <a:rPr lang="de-CH" dirty="0" smtClean="0"/>
              <a:t>Evaluation «</a:t>
            </a:r>
            <a:r>
              <a:rPr lang="de-CH" dirty="0" err="1" smtClean="0"/>
              <a:t>Tüpfsch</a:t>
            </a:r>
            <a:r>
              <a:rPr lang="de-CH" dirty="0" smtClean="0"/>
              <a:t>?»</a:t>
            </a:r>
            <a:endParaRPr lang="de-CH" dirty="0"/>
          </a:p>
        </p:txBody>
      </p:sp>
      <p:graphicFrame>
        <p:nvGraphicFramePr>
          <p:cNvPr id="2" name="Tabelle 1"/>
          <p:cNvGraphicFramePr>
            <a:graphicFrameLocks noGrp="1"/>
          </p:cNvGraphicFramePr>
          <p:nvPr>
            <p:extLst>
              <p:ext uri="{D42A27DB-BD31-4B8C-83A1-F6EECF244321}">
                <p14:modId xmlns:p14="http://schemas.microsoft.com/office/powerpoint/2010/main" val="3430013246"/>
              </p:ext>
            </p:extLst>
          </p:nvPr>
        </p:nvGraphicFramePr>
        <p:xfrm>
          <a:off x="1054646" y="1484784"/>
          <a:ext cx="8725966" cy="4267460"/>
        </p:xfrm>
        <a:graphic>
          <a:graphicData uri="http://schemas.openxmlformats.org/drawingml/2006/table">
            <a:tbl>
              <a:tblPr firstRow="1" bandRow="1">
                <a:tableStyleId>{2D5ABB26-0587-4C30-8999-92F81FD0307C}</a:tableStyleId>
              </a:tblPr>
              <a:tblGrid>
                <a:gridCol w="6839270"/>
                <a:gridCol w="1886696"/>
              </a:tblGrid>
              <a:tr h="620600">
                <a:tc>
                  <a:txBody>
                    <a:bodyPr/>
                    <a:lstStyle/>
                    <a:p>
                      <a:endParaRPr lang="de-CH" sz="2400" dirty="0"/>
                    </a:p>
                  </a:txBody>
                  <a:tcPr>
                    <a:lnR w="12700" cap="flat" cmpd="sng" algn="ctr">
                      <a:solidFill>
                        <a:srgbClr val="A7BE34"/>
                      </a:solidFill>
                      <a:prstDash val="solid"/>
                      <a:round/>
                      <a:headEnd type="none" w="med" len="med"/>
                      <a:tailEnd type="none" w="med" len="med"/>
                    </a:lnR>
                    <a:lnB w="12700" cap="flat" cmpd="sng" algn="ctr">
                      <a:solidFill>
                        <a:srgbClr val="A7BE34"/>
                      </a:solidFill>
                      <a:prstDash val="solid"/>
                      <a:round/>
                      <a:headEnd type="none" w="med" len="med"/>
                      <a:tailEnd type="none" w="med" len="med"/>
                    </a:lnB>
                  </a:tcPr>
                </a:tc>
                <a:tc>
                  <a:txBody>
                    <a:bodyPr/>
                    <a:lstStyle/>
                    <a:p>
                      <a:pPr algn="r"/>
                      <a:r>
                        <a:rPr lang="de-CH" sz="2400" dirty="0" smtClean="0"/>
                        <a:t>CHF</a:t>
                      </a:r>
                      <a:endParaRPr lang="de-CH" sz="2400" dirty="0"/>
                    </a:p>
                  </a:txBody>
                  <a:tcPr>
                    <a:lnL w="12700" cap="flat" cmpd="sng" algn="ctr">
                      <a:solidFill>
                        <a:srgbClr val="A7BE34"/>
                      </a:solidFill>
                      <a:prstDash val="solid"/>
                      <a:round/>
                      <a:headEnd type="none" w="med" len="med"/>
                      <a:tailEnd type="none" w="med" len="med"/>
                    </a:lnL>
                    <a:lnB w="12700" cap="flat" cmpd="sng" algn="ctr">
                      <a:solidFill>
                        <a:srgbClr val="A7BE34"/>
                      </a:solidFill>
                      <a:prstDash val="solid"/>
                      <a:round/>
                      <a:headEnd type="none" w="med" len="med"/>
                      <a:tailEnd type="none" w="med" len="med"/>
                    </a:lnB>
                  </a:tcPr>
                </a:tc>
              </a:tr>
              <a:tr h="620600">
                <a:tc>
                  <a:txBody>
                    <a:bodyPr/>
                    <a:lstStyle/>
                    <a:p>
                      <a:r>
                        <a:rPr lang="de-CH" sz="2400" dirty="0" smtClean="0"/>
                        <a:t>Umfrage</a:t>
                      </a:r>
                      <a:r>
                        <a:rPr lang="de-CH" sz="2400" baseline="0" dirty="0" smtClean="0"/>
                        <a:t> Passanten</a:t>
                      </a:r>
                      <a:endParaRPr lang="de-CH" sz="2400" dirty="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c>
                  <a:txBody>
                    <a:bodyPr/>
                    <a:lstStyle/>
                    <a:p>
                      <a:pPr algn="r"/>
                      <a:r>
                        <a:rPr lang="de-CH" sz="2400" dirty="0" smtClean="0"/>
                        <a:t>5’700</a:t>
                      </a:r>
                      <a:endParaRPr lang="de-CH" sz="240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r>
              <a:tr h="620600">
                <a:tc>
                  <a:txBody>
                    <a:bodyPr/>
                    <a:lstStyle/>
                    <a:p>
                      <a:r>
                        <a:rPr lang="de-CH" sz="2400" dirty="0" smtClean="0"/>
                        <a:t>Interview</a:t>
                      </a:r>
                      <a:r>
                        <a:rPr lang="de-CH" sz="2400" baseline="0" dirty="0" smtClean="0"/>
                        <a:t> Akteure</a:t>
                      </a:r>
                      <a:endParaRPr lang="de-CH" sz="2400" dirty="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c>
                  <a:txBody>
                    <a:bodyPr/>
                    <a:lstStyle/>
                    <a:p>
                      <a:pPr algn="r"/>
                      <a:r>
                        <a:rPr lang="de-CH" sz="2400" dirty="0" smtClean="0"/>
                        <a:t>3’750</a:t>
                      </a:r>
                      <a:endParaRPr lang="de-CH" sz="240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r>
              <a:tr h="620600">
                <a:tc>
                  <a:txBody>
                    <a:bodyPr/>
                    <a:lstStyle/>
                    <a:p>
                      <a:r>
                        <a:rPr lang="de-CH" sz="2400" dirty="0" smtClean="0"/>
                        <a:t>Medienzählung</a:t>
                      </a:r>
                      <a:endParaRPr lang="de-CH" sz="2400" dirty="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c>
                  <a:txBody>
                    <a:bodyPr/>
                    <a:lstStyle/>
                    <a:p>
                      <a:pPr algn="r"/>
                      <a:r>
                        <a:rPr lang="de-CH" sz="2400" dirty="0" smtClean="0"/>
                        <a:t>1’200</a:t>
                      </a:r>
                      <a:endParaRPr lang="de-CH" sz="240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r>
              <a:tr h="543860">
                <a:tc>
                  <a:txBody>
                    <a:bodyPr/>
                    <a:lstStyle/>
                    <a:p>
                      <a:r>
                        <a:rPr lang="de-CH" sz="2400" dirty="0" smtClean="0"/>
                        <a:t>Visuelle</a:t>
                      </a:r>
                      <a:r>
                        <a:rPr lang="de-CH" sz="2400" baseline="0" dirty="0" smtClean="0"/>
                        <a:t> Kontrolle </a:t>
                      </a:r>
                      <a:endParaRPr lang="de-CH" sz="2400" dirty="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c>
                  <a:txBody>
                    <a:bodyPr/>
                    <a:lstStyle/>
                    <a:p>
                      <a:pPr algn="r"/>
                      <a:r>
                        <a:rPr lang="de-CH" sz="2400" b="0" dirty="0" smtClean="0"/>
                        <a:t>4’310</a:t>
                      </a:r>
                      <a:endParaRPr lang="de-CH" sz="2400" b="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r>
              <a:tr h="620600">
                <a:tc>
                  <a:txBody>
                    <a:bodyPr/>
                    <a:lstStyle/>
                    <a:p>
                      <a:r>
                        <a:rPr lang="de-CH" sz="2400" b="0" dirty="0" smtClean="0"/>
                        <a:t>Sauberkeitsindex</a:t>
                      </a:r>
                      <a:endParaRPr lang="de-CH" sz="2400" b="0" dirty="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c>
                  <a:txBody>
                    <a:bodyPr/>
                    <a:lstStyle/>
                    <a:p>
                      <a:pPr algn="r"/>
                      <a:r>
                        <a:rPr lang="de-CH" sz="2400" b="0" dirty="0" smtClean="0"/>
                        <a:t>2’460</a:t>
                      </a:r>
                      <a:endParaRPr lang="de-CH" sz="2400" b="0"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12700" cap="flat" cmpd="sng" algn="ctr">
                      <a:solidFill>
                        <a:srgbClr val="A7BE34"/>
                      </a:solidFill>
                      <a:prstDash val="solid"/>
                      <a:round/>
                      <a:headEnd type="none" w="med" len="med"/>
                      <a:tailEnd type="none" w="med" len="med"/>
                    </a:lnB>
                  </a:tcPr>
                </a:tc>
              </a:tr>
              <a:tr h="620600">
                <a:tc>
                  <a:txBody>
                    <a:bodyPr/>
                    <a:lstStyle/>
                    <a:p>
                      <a:r>
                        <a:rPr lang="de-CH" sz="2400" b="1" dirty="0" smtClean="0"/>
                        <a:t>Total</a:t>
                      </a:r>
                      <a:endParaRPr lang="de-CH" sz="2400" b="1" dirty="0"/>
                    </a:p>
                  </a:txBody>
                  <a:tcPr>
                    <a:lnR w="12700" cap="flat" cmpd="sng" algn="ctr">
                      <a:solidFill>
                        <a:srgbClr val="A7BE34"/>
                      </a:solidFill>
                      <a:prstDash val="solid"/>
                      <a:round/>
                      <a:headEnd type="none" w="med" len="med"/>
                      <a:tailEnd type="none" w="med" len="med"/>
                    </a:lnR>
                    <a:lnT w="12700" cap="flat" cmpd="sng" algn="ctr">
                      <a:solidFill>
                        <a:srgbClr val="A7BE34"/>
                      </a:solidFill>
                      <a:prstDash val="solid"/>
                      <a:round/>
                      <a:headEnd type="none" w="med" len="med"/>
                      <a:tailEnd type="none" w="med" len="med"/>
                    </a:lnT>
                    <a:lnB w="28575" cap="flat" cmpd="sng" algn="ctr">
                      <a:solidFill>
                        <a:srgbClr val="A7BE34"/>
                      </a:solidFill>
                      <a:prstDash val="solid"/>
                      <a:round/>
                      <a:headEnd type="none" w="med" len="med"/>
                      <a:tailEnd type="none" w="med" len="med"/>
                    </a:lnB>
                  </a:tcPr>
                </a:tc>
                <a:tc>
                  <a:txBody>
                    <a:bodyPr/>
                    <a:lstStyle/>
                    <a:p>
                      <a:pPr algn="r"/>
                      <a:r>
                        <a:rPr lang="de-CH" sz="2400" b="1" dirty="0" smtClean="0"/>
                        <a:t>17‘420</a:t>
                      </a:r>
                      <a:endParaRPr lang="de-CH" sz="2400" b="1" dirty="0"/>
                    </a:p>
                  </a:txBody>
                  <a:tcPr>
                    <a:lnL w="12700" cap="flat" cmpd="sng" algn="ctr">
                      <a:solidFill>
                        <a:srgbClr val="A7BE34"/>
                      </a:solidFill>
                      <a:prstDash val="solid"/>
                      <a:round/>
                      <a:headEnd type="none" w="med" len="med"/>
                      <a:tailEnd type="none" w="med" len="med"/>
                    </a:lnL>
                    <a:lnT w="12700" cap="flat" cmpd="sng" algn="ctr">
                      <a:solidFill>
                        <a:srgbClr val="A7BE34"/>
                      </a:solidFill>
                      <a:prstDash val="solid"/>
                      <a:round/>
                      <a:headEnd type="none" w="med" len="med"/>
                      <a:tailEnd type="none" w="med" len="med"/>
                    </a:lnT>
                    <a:lnB w="28575" cap="flat" cmpd="sng" algn="ctr">
                      <a:solidFill>
                        <a:srgbClr val="A7BE34"/>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0368427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6" name="Inhaltsplatzhalter 7"/>
          <p:cNvSpPr>
            <a:spLocks noGrp="1"/>
          </p:cNvSpPr>
          <p:nvPr>
            <p:ph sz="quarter" idx="14"/>
          </p:nvPr>
        </p:nvSpPr>
        <p:spPr>
          <a:xfrm>
            <a:off x="4511030" y="188640"/>
            <a:ext cx="3312368" cy="359767"/>
          </a:xfrm>
        </p:spPr>
        <p:txBody>
          <a:bodyPr/>
          <a:lstStyle/>
          <a:p>
            <a:r>
              <a:rPr lang="de-CH" dirty="0" smtClean="0"/>
              <a:t>Darum eine Evaluation!</a:t>
            </a:r>
            <a:endParaRPr lang="de-CH" dirty="0"/>
          </a:p>
        </p:txBody>
      </p:sp>
      <p:sp>
        <p:nvSpPr>
          <p:cNvPr id="8" name="Titel 4"/>
          <p:cNvSpPr>
            <a:spLocks noGrp="1"/>
          </p:cNvSpPr>
          <p:nvPr>
            <p:ph type="title"/>
          </p:nvPr>
        </p:nvSpPr>
        <p:spPr>
          <a:xfrm>
            <a:off x="1054646" y="548680"/>
            <a:ext cx="4392488" cy="720080"/>
          </a:xfrm>
        </p:spPr>
        <p:txBody>
          <a:bodyPr>
            <a:normAutofit fontScale="90000"/>
          </a:bodyPr>
          <a:lstStyle/>
          <a:p>
            <a:r>
              <a:rPr lang="de-CH" dirty="0"/>
              <a:t>D</a:t>
            </a:r>
            <a:r>
              <a:rPr lang="de-CH" dirty="0" smtClean="0"/>
              <a:t>ARUM EINE EVALUATION! </a:t>
            </a:r>
            <a:endParaRPr lang="de-CH" dirty="0"/>
          </a:p>
        </p:txBody>
      </p:sp>
      <p:sp>
        <p:nvSpPr>
          <p:cNvPr id="9" name="Inhaltsplatzhalter 5"/>
          <p:cNvSpPr>
            <a:spLocks noGrp="1"/>
          </p:cNvSpPr>
          <p:nvPr>
            <p:ph idx="1"/>
          </p:nvPr>
        </p:nvSpPr>
        <p:spPr>
          <a:xfrm>
            <a:off x="838622" y="1628800"/>
            <a:ext cx="8928992" cy="3647160"/>
          </a:xfrm>
          <a:noFill/>
          <a:ln>
            <a:solidFill>
              <a:schemeClr val="bg1"/>
            </a:solidFill>
          </a:ln>
        </p:spPr>
        <p:txBody>
          <a:bodyPr>
            <a:normAutofit fontScale="92500" lnSpcReduction="20000"/>
          </a:bodyPr>
          <a:lstStyle/>
          <a:p>
            <a:pPr marL="342900" lvl="1" indent="-342900">
              <a:lnSpc>
                <a:spcPct val="150000"/>
              </a:lnSpc>
              <a:buFont typeface="Arial" charset="0"/>
              <a:buChar char="•"/>
            </a:pPr>
            <a:endParaRPr lang="de-CH" sz="2400" b="0" dirty="0" smtClean="0"/>
          </a:p>
          <a:p>
            <a:pPr marL="342900" lvl="1" indent="-342900">
              <a:lnSpc>
                <a:spcPct val="150000"/>
              </a:lnSpc>
              <a:buFont typeface="Arial" charset="0"/>
              <a:buChar char="•"/>
            </a:pPr>
            <a:endParaRPr lang="de-CH" sz="2400" b="0" dirty="0"/>
          </a:p>
          <a:p>
            <a:pPr marL="342900" lvl="1" indent="-342900">
              <a:lnSpc>
                <a:spcPct val="150000"/>
              </a:lnSpc>
              <a:buFont typeface="Arial" charset="0"/>
              <a:buChar char="•"/>
            </a:pPr>
            <a:r>
              <a:rPr lang="de-CH" sz="2400" b="0" dirty="0" smtClean="0"/>
              <a:t>Verbesserungen </a:t>
            </a:r>
            <a:r>
              <a:rPr lang="de-CH" sz="2400" b="0" dirty="0" smtClean="0"/>
              <a:t>während der Kampagne</a:t>
            </a:r>
          </a:p>
          <a:p>
            <a:pPr marL="342900" lvl="1" indent="-342900">
              <a:lnSpc>
                <a:spcPct val="150000"/>
              </a:lnSpc>
              <a:buFont typeface="Arial" charset="0"/>
              <a:buChar char="•"/>
            </a:pPr>
            <a:r>
              <a:rPr lang="de-CH" sz="2400" b="0" dirty="0" smtClean="0"/>
              <a:t>Detaillierte Auswertung der Wirkungsziele</a:t>
            </a:r>
          </a:p>
          <a:p>
            <a:pPr marL="342900" lvl="1" indent="-342900">
              <a:lnSpc>
                <a:spcPct val="150000"/>
              </a:lnSpc>
              <a:buFont typeface="Arial" charset="0"/>
              <a:buChar char="•"/>
            </a:pPr>
            <a:r>
              <a:rPr lang="de-CH" sz="2400" b="0" dirty="0" smtClean="0"/>
              <a:t>Hilfestellung für zukünftige Massnahmen</a:t>
            </a:r>
          </a:p>
          <a:p>
            <a:pPr marL="342900" lvl="1" indent="-342900">
              <a:lnSpc>
                <a:spcPct val="150000"/>
              </a:lnSpc>
              <a:buFont typeface="Arial" charset="0"/>
              <a:buChar char="•"/>
            </a:pPr>
            <a:r>
              <a:rPr lang="de-CH" sz="2400" b="0" dirty="0" smtClean="0"/>
              <a:t>Gemeinde </a:t>
            </a:r>
            <a:r>
              <a:rPr lang="de-CH" sz="2400" b="0" dirty="0" err="1" smtClean="0"/>
              <a:t>Rüschlikon</a:t>
            </a:r>
            <a:r>
              <a:rPr lang="de-CH" sz="2400" b="0" dirty="0" smtClean="0"/>
              <a:t> als Vorbildfunktion</a:t>
            </a:r>
          </a:p>
          <a:p>
            <a:pPr marL="342900" lvl="1" indent="-342900">
              <a:lnSpc>
                <a:spcPct val="150000"/>
              </a:lnSpc>
              <a:buFont typeface="Arial" charset="0"/>
              <a:buChar char="•"/>
            </a:pPr>
            <a:r>
              <a:rPr lang="de-CH" sz="2400" b="0" dirty="0" smtClean="0"/>
              <a:t>Methoden sind individuell nach Interesse einsetzbar</a:t>
            </a:r>
          </a:p>
          <a:p>
            <a:endParaRPr lang="de-CH" dirty="0" smtClean="0"/>
          </a:p>
          <a:p>
            <a:endParaRPr lang="de-CH" dirty="0"/>
          </a:p>
        </p:txBody>
      </p:sp>
      <p:pic>
        <p:nvPicPr>
          <p:cNvPr id="3" name="Bild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47334" y="1916832"/>
            <a:ext cx="4683274" cy="2634341"/>
          </a:xfrm>
          <a:prstGeom prst="rect">
            <a:avLst/>
          </a:prstGeom>
        </p:spPr>
      </p:pic>
    </p:spTree>
    <p:extLst>
      <p:ext uri="{BB962C8B-B14F-4D97-AF65-F5344CB8AC3E}">
        <p14:creationId xmlns:p14="http://schemas.microsoft.com/office/powerpoint/2010/main" val="125973134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half" idx="10"/>
          </p:nvPr>
        </p:nvSpPr>
        <p:spPr/>
        <p:txBody>
          <a:bodyPr/>
          <a:lstStyle/>
          <a:p>
            <a:fld id="{AB6B06AD-4580-405D-93BA-F4E5DF6B949A}" type="datetime2">
              <a:rPr lang="de-DE" smtClean="0"/>
              <a:t>Freitag, 30. Oktober 2015</a:t>
            </a:fld>
            <a:endParaRPr lang="de-CH"/>
          </a:p>
        </p:txBody>
      </p:sp>
      <p:sp>
        <p:nvSpPr>
          <p:cNvPr id="12" name="Inhaltsplatzhalter 6"/>
          <p:cNvSpPr>
            <a:spLocks noGrp="1"/>
          </p:cNvSpPr>
          <p:nvPr>
            <p:ph sz="half" idx="4294967295"/>
          </p:nvPr>
        </p:nvSpPr>
        <p:spPr>
          <a:xfrm>
            <a:off x="262557" y="1858607"/>
            <a:ext cx="4019421" cy="689104"/>
          </a:xfrm>
          <a:prstGeom prst="rect">
            <a:avLst/>
          </a:prstGeom>
          <a:ln w="9525">
            <a:solidFill>
              <a:srgbClr val="A7BE34"/>
            </a:solidFill>
          </a:ln>
        </p:spPr>
        <p:txBody>
          <a:bodyPr anchor="ctr">
            <a:normAutofit/>
          </a:bodyPr>
          <a:lstStyle/>
          <a:p>
            <a:pPr algn="ctr"/>
            <a:r>
              <a:rPr lang="de-CH" sz="2000" dirty="0"/>
              <a:t>IDENTIFIKATION</a:t>
            </a:r>
            <a:r>
              <a:rPr lang="de-CH" sz="1800" dirty="0"/>
              <a:t> </a:t>
            </a:r>
            <a:r>
              <a:rPr lang="de-CH" sz="1800" dirty="0">
                <a:sym typeface="Wingdings" panose="05000000000000000000" pitchFamily="2" charset="2"/>
              </a:rPr>
              <a:t>– «Mir </a:t>
            </a:r>
            <a:r>
              <a:rPr lang="de-CH" sz="1800" dirty="0" smtClean="0">
                <a:sym typeface="Wingdings" panose="05000000000000000000" pitchFamily="2" charset="2"/>
              </a:rPr>
              <a:t>sind </a:t>
            </a:r>
            <a:r>
              <a:rPr lang="de-CH" sz="1800" dirty="0" err="1" smtClean="0">
                <a:sym typeface="Wingdings" panose="05000000000000000000" pitchFamily="2" charset="2"/>
              </a:rPr>
              <a:t>bsundrig</a:t>
            </a:r>
            <a:r>
              <a:rPr lang="de-CH" sz="1800" dirty="0" smtClean="0">
                <a:sym typeface="Wingdings" panose="05000000000000000000" pitchFamily="2" charset="2"/>
              </a:rPr>
              <a:t>!»</a:t>
            </a:r>
            <a:endParaRPr lang="de-CH" sz="1800" dirty="0" smtClean="0"/>
          </a:p>
        </p:txBody>
      </p:sp>
      <p:sp>
        <p:nvSpPr>
          <p:cNvPr id="13" name="Inhaltsplatzhalter 6"/>
          <p:cNvSpPr>
            <a:spLocks noGrp="1"/>
          </p:cNvSpPr>
          <p:nvPr>
            <p:ph sz="half" idx="4294967295"/>
          </p:nvPr>
        </p:nvSpPr>
        <p:spPr>
          <a:xfrm>
            <a:off x="295056" y="3571310"/>
            <a:ext cx="3595525" cy="689104"/>
          </a:xfrm>
          <a:prstGeom prst="rect">
            <a:avLst/>
          </a:prstGeom>
          <a:ln w="9525">
            <a:solidFill>
              <a:srgbClr val="687620"/>
            </a:solidFill>
          </a:ln>
        </p:spPr>
        <p:txBody>
          <a:bodyPr anchor="ctr">
            <a:normAutofit lnSpcReduction="10000"/>
          </a:bodyPr>
          <a:lstStyle/>
          <a:p>
            <a:pPr algn="ctr"/>
            <a:endParaRPr lang="de-CH" sz="1800" dirty="0" smtClean="0">
              <a:solidFill>
                <a:srgbClr val="687620"/>
              </a:solidFill>
            </a:endParaRPr>
          </a:p>
          <a:p>
            <a:pPr algn="ctr"/>
            <a:r>
              <a:rPr lang="de-CH" sz="2000" dirty="0"/>
              <a:t>WERTHALTUNG</a:t>
            </a:r>
            <a:r>
              <a:rPr lang="de-CH" sz="1800" dirty="0"/>
              <a:t> </a:t>
            </a:r>
            <a:r>
              <a:rPr lang="de-CH" sz="1800" dirty="0">
                <a:sym typeface="Wingdings" panose="05000000000000000000" pitchFamily="2" charset="2"/>
              </a:rPr>
              <a:t>– «</a:t>
            </a:r>
            <a:r>
              <a:rPr lang="de-CH" sz="1800" dirty="0" err="1">
                <a:sym typeface="Wingdings" panose="05000000000000000000" pitchFamily="2" charset="2"/>
              </a:rPr>
              <a:t>Tüpfsch</a:t>
            </a:r>
            <a:r>
              <a:rPr lang="de-CH" sz="1800" dirty="0">
                <a:sym typeface="Wingdings" panose="05000000000000000000" pitchFamily="2" charset="2"/>
              </a:rPr>
              <a:t>?»</a:t>
            </a:r>
            <a:endParaRPr lang="de-CH" sz="1800" dirty="0"/>
          </a:p>
          <a:p>
            <a:pPr algn="ctr"/>
            <a:endParaRPr lang="de-CH" sz="1800" dirty="0"/>
          </a:p>
        </p:txBody>
      </p:sp>
      <p:cxnSp>
        <p:nvCxnSpPr>
          <p:cNvPr id="16" name="Gerade Verbindung mit Pfeil 19"/>
          <p:cNvCxnSpPr>
            <a:stCxn id="12" idx="3"/>
            <a:endCxn id="31" idx="0"/>
          </p:cNvCxnSpPr>
          <p:nvPr/>
        </p:nvCxnSpPr>
        <p:spPr>
          <a:xfrm>
            <a:off x="4281978" y="2203159"/>
            <a:ext cx="1315173" cy="145721"/>
          </a:xfrm>
          <a:prstGeom prst="straightConnector1">
            <a:avLst/>
          </a:prstGeom>
          <a:ln w="12700">
            <a:solidFill>
              <a:srgbClr val="687620"/>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29" name="Gerade Verbindung mit Pfeil 19"/>
          <p:cNvCxnSpPr>
            <a:stCxn id="13" idx="3"/>
            <a:endCxn id="31" idx="2"/>
          </p:cNvCxnSpPr>
          <p:nvPr/>
        </p:nvCxnSpPr>
        <p:spPr>
          <a:xfrm flipV="1">
            <a:off x="3890581" y="3160807"/>
            <a:ext cx="1706570" cy="755055"/>
          </a:xfrm>
          <a:prstGeom prst="straightConnector1">
            <a:avLst/>
          </a:prstGeom>
          <a:ln w="12700">
            <a:solidFill>
              <a:srgbClr val="687620"/>
            </a:solidFill>
            <a:tailEnd type="none" w="med" len="med"/>
          </a:ln>
        </p:spPr>
        <p:style>
          <a:lnRef idx="1">
            <a:schemeClr val="accent1"/>
          </a:lnRef>
          <a:fillRef idx="0">
            <a:schemeClr val="accent1"/>
          </a:fillRef>
          <a:effectRef idx="0">
            <a:schemeClr val="accent1"/>
          </a:effectRef>
          <a:fontRef idx="minor">
            <a:schemeClr val="tx1"/>
          </a:fontRef>
        </p:style>
      </p:cxnSp>
      <p:pic>
        <p:nvPicPr>
          <p:cNvPr id="31" name="Grafik 30" descr="http://i181.photobucket.com/albums/x251/face_photo_2007/Art%20Culutr%20Rest%20Bars/kaffee-mobil.jpg"/>
          <p:cNvPicPr>
            <a:picLocks noChangeAspect="1"/>
          </p:cNvPicPr>
          <p:nvPr/>
        </p:nvPicPr>
        <p:blipFill rotWithShape="1">
          <a:blip r:embed="rId3" cstate="print">
            <a:extLst>
              <a:ext uri="{28A0092B-C50C-407E-A947-70E740481C1C}">
                <a14:useLocalDpi xmlns:a14="http://schemas.microsoft.com/office/drawing/2010/main" val="0"/>
              </a:ext>
            </a:extLst>
          </a:blip>
          <a:srcRect l="14045" t="12207" r="34434" b="10095"/>
          <a:stretch/>
        </p:blipFill>
        <p:spPr bwMode="auto">
          <a:xfrm>
            <a:off x="5087094" y="2348880"/>
            <a:ext cx="1020114" cy="811927"/>
          </a:xfrm>
          <a:prstGeom prst="rect">
            <a:avLst/>
          </a:prstGeom>
          <a:noFill/>
          <a:ln w="19050">
            <a:solidFill>
              <a:srgbClr val="687620"/>
            </a:solidFill>
          </a:ln>
        </p:spPr>
      </p:pic>
      <p:pic>
        <p:nvPicPr>
          <p:cNvPr id="32" name="Bild 12"/>
          <p:cNvPicPr>
            <a:picLocks noChangeAspect="1"/>
          </p:cNvPicPr>
          <p:nvPr/>
        </p:nvPicPr>
        <p:blipFill rotWithShape="1">
          <a:blip r:embed="rId4"/>
          <a:srcRect l="12597" r="11586" b="16485"/>
          <a:stretch/>
        </p:blipFill>
        <p:spPr>
          <a:xfrm>
            <a:off x="6696603" y="1398625"/>
            <a:ext cx="982779" cy="811926"/>
          </a:xfrm>
          <a:prstGeom prst="rect">
            <a:avLst/>
          </a:prstGeom>
          <a:ln w="19050">
            <a:solidFill>
              <a:srgbClr val="687620"/>
            </a:solidFill>
          </a:ln>
        </p:spPr>
      </p:pic>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93326" y="664524"/>
            <a:ext cx="950235" cy="811926"/>
          </a:xfrm>
          <a:prstGeom prst="rect">
            <a:avLst/>
          </a:prstGeom>
          <a:ln w="19050">
            <a:solidFill>
              <a:srgbClr val="687620"/>
            </a:solidFill>
          </a:ln>
          <a:extLst>
            <a:ext uri="{909E8E84-426E-40DD-AFC4-6F175D3DCCD1}">
              <a14:hiddenFill xmlns:a14="http://schemas.microsoft.com/office/drawing/2010/main">
                <a:solidFill>
                  <a:schemeClr val="accent1"/>
                </a:solidFill>
              </a14:hiddenFill>
            </a:ext>
          </a:extLst>
        </p:spPr>
      </p:pic>
      <p:pic>
        <p:nvPicPr>
          <p:cNvPr id="35" name="Bild 16" descr="1.3.3_Pocketbox.png"/>
          <p:cNvPicPr>
            <a:picLocks noChangeAspect="1"/>
          </p:cNvPicPr>
          <p:nvPr/>
        </p:nvPicPr>
        <p:blipFill>
          <a:blip r:embed="rId6"/>
          <a:stretch>
            <a:fillRect/>
          </a:stretch>
        </p:blipFill>
        <p:spPr>
          <a:xfrm>
            <a:off x="7433619" y="2748683"/>
            <a:ext cx="1253875" cy="752325"/>
          </a:xfrm>
          <a:prstGeom prst="rect">
            <a:avLst/>
          </a:prstGeom>
          <a:ln w="19050">
            <a:solidFill>
              <a:srgbClr val="687620"/>
            </a:solidFill>
          </a:ln>
        </p:spPr>
      </p:pic>
      <p:pic>
        <p:nvPicPr>
          <p:cNvPr id="36" name="Inhaltsplatzhalter 10" descr="Littering-Saeule_auf_dem_Theaterplatz_22.8.05.jpg"/>
          <p:cNvPicPr>
            <a:picLocks noGrp="1" noChangeAspect="1"/>
          </p:cNvPicPr>
          <p:nvPr/>
        </p:nvPicPr>
        <p:blipFill>
          <a:blip r:embed="rId7"/>
          <a:srcRect l="48349" r="10740" b="6432"/>
          <a:stretch>
            <a:fillRect/>
          </a:stretch>
        </p:blipFill>
        <p:spPr>
          <a:xfrm>
            <a:off x="7038883" y="4725144"/>
            <a:ext cx="640499" cy="1830909"/>
          </a:xfrm>
          <a:prstGeom prst="rect">
            <a:avLst/>
          </a:prstGeom>
          <a:ln w="19050" cap="flat" cmpd="sng" algn="ctr">
            <a:solidFill>
              <a:srgbClr val="687620"/>
            </a:solidFill>
            <a:prstDash val="solid"/>
            <a:round/>
            <a:headEnd type="none" w="med" len="med"/>
            <a:tailEnd type="none" w="med" len="med"/>
          </a:ln>
        </p:spPr>
      </p:pic>
      <p:pic>
        <p:nvPicPr>
          <p:cNvPr id="37" name="Inhaltsplatzhalter 9" descr="0113-02-fussspuren_720x600.jpg"/>
          <p:cNvPicPr>
            <a:picLocks noGrp="1" noChangeAspect="1"/>
          </p:cNvPicPr>
          <p:nvPr/>
        </p:nvPicPr>
        <p:blipFill>
          <a:blip r:embed="rId8"/>
          <a:srcRect l="49507" t="4620" r="33169" b="14533"/>
          <a:stretch>
            <a:fillRect/>
          </a:stretch>
        </p:blipFill>
        <p:spPr>
          <a:xfrm>
            <a:off x="6096346" y="4725144"/>
            <a:ext cx="523116" cy="1830909"/>
          </a:xfrm>
          <a:prstGeom prst="rect">
            <a:avLst/>
          </a:prstGeom>
          <a:ln w="19050" cap="flat" cmpd="sng" algn="ctr">
            <a:solidFill>
              <a:srgbClr val="687620"/>
            </a:solidFill>
            <a:prstDash val="solid"/>
            <a:round/>
            <a:headEnd type="none" w="med" len="med"/>
            <a:tailEnd type="none" w="med" len="med"/>
          </a:ln>
        </p:spPr>
      </p:pic>
      <p:pic>
        <p:nvPicPr>
          <p:cNvPr id="38" name="Bild 13" descr="Mlleimer2.jpg"/>
          <p:cNvPicPr>
            <a:picLocks noChangeAspect="1"/>
          </p:cNvPicPr>
          <p:nvPr/>
        </p:nvPicPr>
        <p:blipFill>
          <a:blip r:embed="rId9"/>
          <a:srcRect l="27678" r="44643"/>
          <a:stretch>
            <a:fillRect/>
          </a:stretch>
        </p:blipFill>
        <p:spPr>
          <a:xfrm>
            <a:off x="5042105" y="4725144"/>
            <a:ext cx="666040" cy="1830909"/>
          </a:xfrm>
          <a:prstGeom prst="rect">
            <a:avLst/>
          </a:prstGeom>
          <a:ln w="19050" cap="flat" cmpd="sng" algn="ctr">
            <a:solidFill>
              <a:srgbClr val="687620"/>
            </a:solidFill>
            <a:prstDash val="solid"/>
            <a:round/>
            <a:headEnd type="none" w="med" len="med"/>
            <a:tailEnd type="none" w="med" len="med"/>
          </a:ln>
        </p:spPr>
      </p:pic>
      <p:pic>
        <p:nvPicPr>
          <p:cNvPr id="40" name="Grafik 39" descr="http://www.kunstkuebel.ch/assets/images/home/10.jpg"/>
          <p:cNvPicPr/>
          <p:nvPr/>
        </p:nvPicPr>
        <p:blipFill rotWithShape="1">
          <a:blip r:embed="rId10">
            <a:extLst>
              <a:ext uri="{28A0092B-C50C-407E-A947-70E740481C1C}">
                <a14:useLocalDpi xmlns:a14="http://schemas.microsoft.com/office/drawing/2010/main" val="0"/>
              </a:ext>
            </a:extLst>
          </a:blip>
          <a:srcRect l="38004" r="36932"/>
          <a:stretch/>
        </p:blipFill>
        <p:spPr bwMode="auto">
          <a:xfrm>
            <a:off x="3877236" y="4725144"/>
            <a:ext cx="809485" cy="1829185"/>
          </a:xfrm>
          <a:prstGeom prst="rect">
            <a:avLst/>
          </a:prstGeom>
          <a:ln w="19050" cap="flat" cmpd="sng" algn="ctr">
            <a:solidFill>
              <a:srgbClr val="687620"/>
            </a:solidFill>
            <a:prstDash val="solid"/>
            <a:round/>
            <a:headEnd type="none" w="med" len="med"/>
            <a:tailEnd type="none" w="med" len="med"/>
          </a:ln>
        </p:spPr>
      </p:pic>
      <p:cxnSp>
        <p:nvCxnSpPr>
          <p:cNvPr id="44" name="Gerade Verbindung mit Pfeil 19"/>
          <p:cNvCxnSpPr>
            <a:stCxn id="12" idx="3"/>
            <a:endCxn id="32" idx="1"/>
          </p:cNvCxnSpPr>
          <p:nvPr/>
        </p:nvCxnSpPr>
        <p:spPr>
          <a:xfrm flipV="1">
            <a:off x="4281978" y="1804588"/>
            <a:ext cx="2414625" cy="398571"/>
          </a:xfrm>
          <a:prstGeom prst="straightConnector1">
            <a:avLst/>
          </a:prstGeom>
          <a:ln w="12700">
            <a:solidFill>
              <a:srgbClr val="687620"/>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51" name="Gerade Verbindung mit Pfeil 19"/>
          <p:cNvCxnSpPr>
            <a:stCxn id="12" idx="3"/>
            <a:endCxn id="1027" idx="2"/>
          </p:cNvCxnSpPr>
          <p:nvPr/>
        </p:nvCxnSpPr>
        <p:spPr>
          <a:xfrm flipV="1">
            <a:off x="4281978" y="1476450"/>
            <a:ext cx="1486466" cy="726709"/>
          </a:xfrm>
          <a:prstGeom prst="straightConnector1">
            <a:avLst/>
          </a:prstGeom>
          <a:ln w="12700">
            <a:solidFill>
              <a:srgbClr val="687620"/>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75" name="Gerade Verbindung mit Pfeil 19"/>
          <p:cNvCxnSpPr>
            <a:stCxn id="13" idx="3"/>
            <a:endCxn id="35" idx="1"/>
          </p:cNvCxnSpPr>
          <p:nvPr/>
        </p:nvCxnSpPr>
        <p:spPr>
          <a:xfrm flipV="1">
            <a:off x="3890581" y="3124846"/>
            <a:ext cx="3543038" cy="791016"/>
          </a:xfrm>
          <a:prstGeom prst="straightConnector1">
            <a:avLst/>
          </a:prstGeom>
          <a:ln w="12700">
            <a:solidFill>
              <a:srgbClr val="687620"/>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93" name="Gerade Verbindung mit Pfeil 19"/>
          <p:cNvCxnSpPr>
            <a:stCxn id="13" idx="3"/>
            <a:endCxn id="40" idx="0"/>
          </p:cNvCxnSpPr>
          <p:nvPr/>
        </p:nvCxnSpPr>
        <p:spPr>
          <a:xfrm>
            <a:off x="3890581" y="3915862"/>
            <a:ext cx="391398" cy="809282"/>
          </a:xfrm>
          <a:prstGeom prst="straightConnector1">
            <a:avLst/>
          </a:prstGeom>
          <a:ln w="12700">
            <a:solidFill>
              <a:srgbClr val="687620"/>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97" name="Gerade Verbindung mit Pfeil 19"/>
          <p:cNvCxnSpPr>
            <a:stCxn id="13" idx="3"/>
            <a:endCxn id="38" idx="0"/>
          </p:cNvCxnSpPr>
          <p:nvPr/>
        </p:nvCxnSpPr>
        <p:spPr>
          <a:xfrm>
            <a:off x="3890581" y="3915862"/>
            <a:ext cx="1484544" cy="809282"/>
          </a:xfrm>
          <a:prstGeom prst="straightConnector1">
            <a:avLst/>
          </a:prstGeom>
          <a:ln w="12700">
            <a:solidFill>
              <a:srgbClr val="687620"/>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100" name="Gerade Verbindung mit Pfeil 19"/>
          <p:cNvCxnSpPr>
            <a:stCxn id="13" idx="3"/>
            <a:endCxn id="36" idx="0"/>
          </p:cNvCxnSpPr>
          <p:nvPr/>
        </p:nvCxnSpPr>
        <p:spPr>
          <a:xfrm>
            <a:off x="3890581" y="3915862"/>
            <a:ext cx="3468552" cy="809282"/>
          </a:xfrm>
          <a:prstGeom prst="straightConnector1">
            <a:avLst/>
          </a:prstGeom>
          <a:ln w="12700">
            <a:solidFill>
              <a:srgbClr val="687620"/>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104" name="Gerade Verbindung mit Pfeil 19"/>
          <p:cNvCxnSpPr>
            <a:stCxn id="13" idx="3"/>
            <a:endCxn id="37" idx="0"/>
          </p:cNvCxnSpPr>
          <p:nvPr/>
        </p:nvCxnSpPr>
        <p:spPr>
          <a:xfrm>
            <a:off x="3890581" y="3915862"/>
            <a:ext cx="2467323" cy="809282"/>
          </a:xfrm>
          <a:prstGeom prst="straightConnector1">
            <a:avLst/>
          </a:prstGeom>
          <a:ln w="12700">
            <a:solidFill>
              <a:srgbClr val="687620"/>
            </a:solidFill>
            <a:tailEnd type="none" w="med" len="med"/>
          </a:ln>
        </p:spPr>
        <p:style>
          <a:lnRef idx="1">
            <a:schemeClr val="accent1"/>
          </a:lnRef>
          <a:fillRef idx="0">
            <a:schemeClr val="accent1"/>
          </a:fillRef>
          <a:effectRef idx="0">
            <a:schemeClr val="accent1"/>
          </a:effectRef>
          <a:fontRef idx="minor">
            <a:schemeClr val="tx1"/>
          </a:fontRef>
        </p:style>
      </p:cxnSp>
      <p:sp>
        <p:nvSpPr>
          <p:cNvPr id="131" name="Inhaltsplatzhalter 6"/>
          <p:cNvSpPr>
            <a:spLocks noGrp="1"/>
          </p:cNvSpPr>
          <p:nvPr>
            <p:ph sz="half" idx="4294967295"/>
          </p:nvPr>
        </p:nvSpPr>
        <p:spPr>
          <a:xfrm>
            <a:off x="8903518" y="3356992"/>
            <a:ext cx="1152128" cy="689104"/>
          </a:xfrm>
          <a:prstGeom prst="rect">
            <a:avLst/>
          </a:prstGeom>
          <a:ln w="19050">
            <a:solidFill>
              <a:srgbClr val="687620"/>
            </a:solidFill>
          </a:ln>
        </p:spPr>
        <p:txBody>
          <a:bodyPr anchor="ctr">
            <a:normAutofit/>
          </a:bodyPr>
          <a:lstStyle/>
          <a:p>
            <a:pPr algn="ctr"/>
            <a:r>
              <a:rPr lang="de-CH" sz="1800" dirty="0" smtClean="0"/>
              <a:t>Abfallfreie Zone</a:t>
            </a:r>
            <a:endParaRPr lang="de-CH" sz="1800" dirty="0"/>
          </a:p>
        </p:txBody>
      </p:sp>
      <p:sp>
        <p:nvSpPr>
          <p:cNvPr id="133" name="Inhaltsplatzhalter 6"/>
          <p:cNvSpPr>
            <a:spLocks noGrp="1"/>
          </p:cNvSpPr>
          <p:nvPr>
            <p:ph sz="half" idx="4294967295"/>
          </p:nvPr>
        </p:nvSpPr>
        <p:spPr>
          <a:xfrm>
            <a:off x="7895406" y="4252064"/>
            <a:ext cx="1512168" cy="689104"/>
          </a:xfrm>
          <a:prstGeom prst="rect">
            <a:avLst/>
          </a:prstGeom>
          <a:ln w="19050">
            <a:solidFill>
              <a:srgbClr val="687620"/>
            </a:solidFill>
          </a:ln>
        </p:spPr>
        <p:txBody>
          <a:bodyPr anchor="ctr">
            <a:normAutofit/>
          </a:bodyPr>
          <a:lstStyle/>
          <a:p>
            <a:pPr algn="ctr"/>
            <a:r>
              <a:rPr lang="de-CH" sz="1800" dirty="0" smtClean="0"/>
              <a:t>Feinreinigung</a:t>
            </a:r>
            <a:endParaRPr lang="de-CH" sz="1800" dirty="0"/>
          </a:p>
        </p:txBody>
      </p:sp>
      <p:sp>
        <p:nvSpPr>
          <p:cNvPr id="140" name="Titel 12"/>
          <p:cNvSpPr>
            <a:spLocks noGrp="1"/>
          </p:cNvSpPr>
          <p:nvPr>
            <p:ph type="title"/>
          </p:nvPr>
        </p:nvSpPr>
        <p:spPr>
          <a:xfrm>
            <a:off x="262558" y="692696"/>
            <a:ext cx="5485686" cy="1143000"/>
          </a:xfrm>
        </p:spPr>
        <p:txBody>
          <a:bodyPr/>
          <a:lstStyle/>
          <a:p>
            <a:r>
              <a:rPr lang="de-CH" dirty="0" smtClean="0"/>
              <a:t>ZUM ABSCHLUSS</a:t>
            </a:r>
            <a:endParaRPr lang="de-CH" dirty="0"/>
          </a:p>
        </p:txBody>
      </p:sp>
      <p:cxnSp>
        <p:nvCxnSpPr>
          <p:cNvPr id="143" name="Gerade Verbindung mit Pfeil 19"/>
          <p:cNvCxnSpPr>
            <a:stCxn id="13" idx="3"/>
            <a:endCxn id="131" idx="1"/>
          </p:cNvCxnSpPr>
          <p:nvPr/>
        </p:nvCxnSpPr>
        <p:spPr>
          <a:xfrm flipV="1">
            <a:off x="3890581" y="3701544"/>
            <a:ext cx="5012937" cy="214318"/>
          </a:xfrm>
          <a:prstGeom prst="straightConnector1">
            <a:avLst/>
          </a:prstGeom>
          <a:ln w="12700">
            <a:solidFill>
              <a:srgbClr val="687620"/>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156" name="Gerade Verbindung mit Pfeil 19"/>
          <p:cNvCxnSpPr>
            <a:stCxn id="13" idx="3"/>
            <a:endCxn id="133" idx="1"/>
          </p:cNvCxnSpPr>
          <p:nvPr/>
        </p:nvCxnSpPr>
        <p:spPr>
          <a:xfrm>
            <a:off x="3890581" y="3915862"/>
            <a:ext cx="4004825" cy="680754"/>
          </a:xfrm>
          <a:prstGeom prst="straightConnector1">
            <a:avLst/>
          </a:prstGeom>
          <a:ln w="12700">
            <a:solidFill>
              <a:srgbClr val="687620"/>
            </a:solidFill>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09837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a:lstStyle/>
          <a:p>
            <a:r>
              <a:rPr lang="de-CH" dirty="0" smtClean="0"/>
              <a:t>SITUATIONSANALYSE</a:t>
            </a:r>
            <a:endParaRPr lang="de-CH" dirty="0"/>
          </a:p>
        </p:txBody>
      </p:sp>
      <p:sp>
        <p:nvSpPr>
          <p:cNvPr id="14" name="Inhaltsplatzhalter 13"/>
          <p:cNvSpPr>
            <a:spLocks noGrp="1"/>
          </p:cNvSpPr>
          <p:nvPr>
            <p:ph idx="1"/>
          </p:nvPr>
        </p:nvSpPr>
        <p:spPr/>
        <p:txBody>
          <a:bodyPr>
            <a:normAutofit/>
          </a:bodyPr>
          <a:lstStyle/>
          <a:p>
            <a:pPr marL="342900" indent="-342900">
              <a:buFont typeface="Arial" panose="020B0604020202020204" pitchFamily="34" charset="0"/>
              <a:buChar char="•"/>
            </a:pPr>
            <a:r>
              <a:rPr lang="de-CH" dirty="0" smtClean="0"/>
              <a:t>Bisherige Massnahmen</a:t>
            </a:r>
          </a:p>
          <a:p>
            <a:pPr marL="342900" indent="-342900">
              <a:buFont typeface="Arial" panose="020B0604020202020204" pitchFamily="34" charset="0"/>
              <a:buChar char="•"/>
            </a:pPr>
            <a:r>
              <a:rPr lang="de-CH" dirty="0" smtClean="0"/>
              <a:t>Nutzergruppen, Nutzungsarten</a:t>
            </a:r>
          </a:p>
          <a:p>
            <a:pPr marL="342900" indent="-342900">
              <a:buFont typeface="Arial" panose="020B0604020202020204" pitchFamily="34" charset="0"/>
              <a:buChar char="•"/>
            </a:pPr>
            <a:r>
              <a:rPr lang="de-CH" dirty="0" err="1" smtClean="0"/>
              <a:t>Littering</a:t>
            </a:r>
            <a:r>
              <a:rPr lang="de-CH" dirty="0" smtClean="0"/>
              <a:t>-Stereotypen und -Situationen</a:t>
            </a:r>
          </a:p>
          <a:p>
            <a:pPr marL="342900" indent="-342900">
              <a:buFont typeface="Arial" panose="020B0604020202020204" pitchFamily="34" charset="0"/>
              <a:buChar char="•"/>
            </a:pPr>
            <a:r>
              <a:rPr lang="de-CH" dirty="0" err="1" smtClean="0"/>
              <a:t>Littering</a:t>
            </a:r>
            <a:r>
              <a:rPr lang="de-CH" dirty="0" smtClean="0"/>
              <a:t>- Objekte</a:t>
            </a:r>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17" name="Inhaltsplatzhalter 6"/>
          <p:cNvSpPr txBox="1">
            <a:spLocks/>
          </p:cNvSpPr>
          <p:nvPr/>
        </p:nvSpPr>
        <p:spPr>
          <a:xfrm>
            <a:off x="694606" y="291852"/>
            <a:ext cx="1008112" cy="266700"/>
          </a:xfrm>
          <a:prstGeom prst="rect">
            <a:avLst/>
          </a:prstGeom>
          <a:noFill/>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de-CH" sz="1100" dirty="0" smtClean="0">
                <a:solidFill>
                  <a:schemeClr val="bg1">
                    <a:lumMod val="65000"/>
                  </a:schemeClr>
                </a:solidFill>
              </a:rPr>
              <a:t>AUFTRAG</a:t>
            </a:r>
            <a:endParaRPr lang="de-CH" sz="1100" dirty="0">
              <a:solidFill>
                <a:schemeClr val="bg1">
                  <a:lumMod val="65000"/>
                </a:schemeClr>
              </a:solidFill>
            </a:endParaRPr>
          </a:p>
        </p:txBody>
      </p:sp>
      <p:cxnSp>
        <p:nvCxnSpPr>
          <p:cNvPr id="18" name="Gerade Verbindung mit Pfeil 19"/>
          <p:cNvCxnSpPr>
            <a:stCxn id="17" idx="3"/>
            <a:endCxn id="19" idx="1"/>
          </p:cNvCxnSpPr>
          <p:nvPr/>
        </p:nvCxnSpPr>
        <p:spPr>
          <a:xfrm>
            <a:off x="1702718" y="425202"/>
            <a:ext cx="288032" cy="0"/>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19" name="Inhaltsplatzhalter 6"/>
          <p:cNvSpPr txBox="1">
            <a:spLocks/>
          </p:cNvSpPr>
          <p:nvPr/>
        </p:nvSpPr>
        <p:spPr>
          <a:xfrm>
            <a:off x="1990750" y="291852"/>
            <a:ext cx="1008112"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de-CH" sz="1100" dirty="0" smtClean="0"/>
              <a:t>ANALYSE</a:t>
            </a:r>
            <a:endParaRPr lang="de-CH" sz="1100" dirty="0"/>
          </a:p>
        </p:txBody>
      </p:sp>
      <p:sp>
        <p:nvSpPr>
          <p:cNvPr id="20" name="Inhaltsplatzhalter 6"/>
          <p:cNvSpPr txBox="1">
            <a:spLocks/>
          </p:cNvSpPr>
          <p:nvPr/>
        </p:nvSpPr>
        <p:spPr>
          <a:xfrm>
            <a:off x="3286895" y="291852"/>
            <a:ext cx="1800199"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r>
              <a:rPr lang="de-CH" sz="1100" dirty="0" smtClean="0">
                <a:solidFill>
                  <a:schemeClr val="bg1">
                    <a:lumMod val="65000"/>
                  </a:schemeClr>
                </a:solidFill>
              </a:rPr>
              <a:t>SCHWERPUNKTE</a:t>
            </a:r>
          </a:p>
        </p:txBody>
      </p:sp>
      <p:cxnSp>
        <p:nvCxnSpPr>
          <p:cNvPr id="21" name="Gerade Verbindung mit Pfeil 19"/>
          <p:cNvCxnSpPr>
            <a:stCxn id="20" idx="3"/>
            <a:endCxn id="23" idx="1"/>
          </p:cNvCxnSpPr>
          <p:nvPr/>
        </p:nvCxnSpPr>
        <p:spPr>
          <a:xfrm flipV="1">
            <a:off x="5087094" y="424396"/>
            <a:ext cx="288032" cy="806"/>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Gerade Verbindung mit Pfeil 19"/>
          <p:cNvCxnSpPr>
            <a:stCxn id="19" idx="3"/>
            <a:endCxn id="20" idx="1"/>
          </p:cNvCxnSpPr>
          <p:nvPr/>
        </p:nvCxnSpPr>
        <p:spPr>
          <a:xfrm>
            <a:off x="2998862" y="425202"/>
            <a:ext cx="288033" cy="0"/>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23" name="Inhaltsplatzhalter 6"/>
          <p:cNvSpPr txBox="1">
            <a:spLocks/>
          </p:cNvSpPr>
          <p:nvPr/>
        </p:nvSpPr>
        <p:spPr>
          <a:xfrm>
            <a:off x="5375126" y="290240"/>
            <a:ext cx="1656184" cy="268312"/>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r>
              <a:rPr lang="de-CH" sz="1100" dirty="0" smtClean="0">
                <a:solidFill>
                  <a:schemeClr val="bg1">
                    <a:lumMod val="65000"/>
                  </a:schemeClr>
                </a:solidFill>
              </a:rPr>
              <a:t>KAMPAGNENBILDUNG</a:t>
            </a:r>
            <a:endParaRPr lang="de-CH" sz="1100" dirty="0">
              <a:solidFill>
                <a:schemeClr val="bg1">
                  <a:lumMod val="65000"/>
                </a:schemeClr>
              </a:solidFill>
            </a:endParaRPr>
          </a:p>
        </p:txBody>
      </p:sp>
      <p:sp>
        <p:nvSpPr>
          <p:cNvPr id="24" name="Inhaltsplatzhalter 6"/>
          <p:cNvSpPr txBox="1">
            <a:spLocks/>
          </p:cNvSpPr>
          <p:nvPr/>
        </p:nvSpPr>
        <p:spPr>
          <a:xfrm>
            <a:off x="7401062" y="116632"/>
            <a:ext cx="2438560"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endParaRPr lang="de-CH" sz="1100" dirty="0">
              <a:solidFill>
                <a:schemeClr val="bg1">
                  <a:lumMod val="75000"/>
                </a:schemeClr>
              </a:solidFill>
            </a:endParaRPr>
          </a:p>
        </p:txBody>
      </p:sp>
      <p:sp>
        <p:nvSpPr>
          <p:cNvPr id="25" name="Inhaltsplatzhalter 6"/>
          <p:cNvSpPr txBox="1">
            <a:spLocks/>
          </p:cNvSpPr>
          <p:nvPr/>
        </p:nvSpPr>
        <p:spPr>
          <a:xfrm>
            <a:off x="7399734" y="485056"/>
            <a:ext cx="2438560" cy="266700"/>
          </a:xfrm>
          <a:prstGeom prst="rect">
            <a:avLst/>
          </a:prstGeom>
          <a:ln w="12700">
            <a:solidFill>
              <a:srgbClr val="A7BE34"/>
            </a:solidFill>
          </a:ln>
        </p:spPr>
        <p:txBody>
          <a:bodyPr vert="horz" lIns="91440" tIns="45720" rIns="91440" bIns="45720" rtlCol="0" anchor="ctr">
            <a:no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endParaRPr lang="de-CH" sz="1100" dirty="0">
              <a:solidFill>
                <a:schemeClr val="bg1">
                  <a:lumMod val="75000"/>
                </a:schemeClr>
              </a:solidFill>
            </a:endParaRPr>
          </a:p>
        </p:txBody>
      </p:sp>
      <p:cxnSp>
        <p:nvCxnSpPr>
          <p:cNvPr id="26" name="Gerade Verbindung mit Pfeil 19"/>
          <p:cNvCxnSpPr>
            <a:endCxn id="24" idx="1"/>
          </p:cNvCxnSpPr>
          <p:nvPr/>
        </p:nvCxnSpPr>
        <p:spPr>
          <a:xfrm flipV="1">
            <a:off x="7026275" y="249982"/>
            <a:ext cx="374787" cy="156418"/>
          </a:xfrm>
          <a:prstGeom prst="bentConnector3">
            <a:avLst>
              <a:gd name="adj1" fmla="val 50000"/>
            </a:avLst>
          </a:prstGeom>
          <a:ln w="63500">
            <a:solidFill>
              <a:srgbClr val="687620">
                <a:alpha val="25000"/>
              </a:srgbClr>
            </a:solidFill>
            <a:headEnd w="sm" len="sm"/>
            <a:tailEnd type="triangle" w="med" len="sm"/>
          </a:ln>
        </p:spPr>
        <p:style>
          <a:lnRef idx="1">
            <a:schemeClr val="accent1"/>
          </a:lnRef>
          <a:fillRef idx="0">
            <a:schemeClr val="accent1"/>
          </a:fillRef>
          <a:effectRef idx="0">
            <a:schemeClr val="accent1"/>
          </a:effectRef>
          <a:fontRef idx="minor">
            <a:schemeClr val="tx1"/>
          </a:fontRef>
        </p:style>
      </p:cxnSp>
      <p:cxnSp>
        <p:nvCxnSpPr>
          <p:cNvPr id="27" name="Gerade Verbindung mit Pfeil 19"/>
          <p:cNvCxnSpPr>
            <a:endCxn id="25" idx="1"/>
          </p:cNvCxnSpPr>
          <p:nvPr/>
        </p:nvCxnSpPr>
        <p:spPr>
          <a:xfrm>
            <a:off x="7029450" y="473075"/>
            <a:ext cx="370284" cy="145331"/>
          </a:xfrm>
          <a:prstGeom prst="bentConnector3">
            <a:avLst>
              <a:gd name="adj1" fmla="val 50000"/>
            </a:avLst>
          </a:prstGeom>
          <a:ln w="63500">
            <a:solidFill>
              <a:srgbClr val="687620">
                <a:alpha val="25000"/>
              </a:srgbClr>
            </a:solidFill>
            <a:headEnd w="sm" len="sm"/>
            <a:tailEnd type="triangle" w="med" len="sm"/>
          </a:ln>
        </p:spPr>
        <p:style>
          <a:lnRef idx="1">
            <a:schemeClr val="accent1"/>
          </a:lnRef>
          <a:fillRef idx="0">
            <a:schemeClr val="accent1"/>
          </a:fillRef>
          <a:effectRef idx="0">
            <a:schemeClr val="accent1"/>
          </a:effectRef>
          <a:fontRef idx="minor">
            <a:schemeClr val="tx1"/>
          </a:fontRef>
        </p:style>
      </p:cxnSp>
      <p:sp>
        <p:nvSpPr>
          <p:cNvPr id="33" name="Inhaltsplatzhalter 32"/>
          <p:cNvSpPr>
            <a:spLocks noGrp="1"/>
          </p:cNvSpPr>
          <p:nvPr>
            <p:ph idx="13"/>
          </p:nvPr>
        </p:nvSpPr>
        <p:spPr/>
        <p:txBody>
          <a:bodyPr/>
          <a:lstStyle/>
          <a:p>
            <a:endParaRPr lang="de-CH" dirty="0"/>
          </a:p>
        </p:txBody>
      </p:sp>
    </p:spTree>
    <p:extLst>
      <p:ext uri="{BB962C8B-B14F-4D97-AF65-F5344CB8AC3E}">
        <p14:creationId xmlns:p14="http://schemas.microsoft.com/office/powerpoint/2010/main" val="17739556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Inhaltsplatzhalter 32"/>
          <p:cNvSpPr>
            <a:spLocks noGrp="1"/>
          </p:cNvSpPr>
          <p:nvPr>
            <p:ph idx="13"/>
          </p:nvPr>
        </p:nvSpPr>
        <p:spPr>
          <a:noFill/>
          <a:ln>
            <a:solidFill>
              <a:srgbClr val="AFC737"/>
            </a:solidFill>
          </a:ln>
        </p:spPr>
        <p:txBody>
          <a:bodyPr/>
          <a:lstStyle/>
          <a:p>
            <a:endParaRPr lang="de-CH" dirty="0"/>
          </a:p>
        </p:txBody>
      </p:sp>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7494" y="4149080"/>
            <a:ext cx="2088232" cy="1476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b="8946"/>
          <a:stretch/>
        </p:blipFill>
        <p:spPr bwMode="auto">
          <a:xfrm>
            <a:off x="7238933" y="2540680"/>
            <a:ext cx="1685877" cy="2168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itel 12"/>
          <p:cNvSpPr>
            <a:spLocks noGrp="1"/>
          </p:cNvSpPr>
          <p:nvPr>
            <p:ph type="title"/>
          </p:nvPr>
        </p:nvSpPr>
        <p:spPr/>
        <p:txBody>
          <a:bodyPr/>
          <a:lstStyle/>
          <a:p>
            <a:r>
              <a:rPr lang="de-CH" dirty="0" smtClean="0"/>
              <a:t>LITTERING- SITUATIONEN</a:t>
            </a:r>
            <a:endParaRPr lang="de-CH" dirty="0"/>
          </a:p>
        </p:txBody>
      </p:sp>
      <p:sp>
        <p:nvSpPr>
          <p:cNvPr id="14" name="Inhaltsplatzhalter 13"/>
          <p:cNvSpPr>
            <a:spLocks noGrp="1"/>
          </p:cNvSpPr>
          <p:nvPr>
            <p:ph idx="1"/>
          </p:nvPr>
        </p:nvSpPr>
        <p:spPr/>
        <p:txBody>
          <a:bodyPr>
            <a:normAutofit/>
          </a:bodyPr>
          <a:lstStyle/>
          <a:p>
            <a:pPr marL="342900" indent="-342900">
              <a:buFont typeface="Arial" panose="020B0604020202020204" pitchFamily="34" charset="0"/>
              <a:buChar char="•"/>
            </a:pPr>
            <a:r>
              <a:rPr lang="de-CH" dirty="0" smtClean="0"/>
              <a:t>Lunchen</a:t>
            </a:r>
          </a:p>
          <a:p>
            <a:pPr marL="342900" indent="-342900">
              <a:buFont typeface="Arial" panose="020B0604020202020204" pitchFamily="34" charset="0"/>
              <a:buChar char="•"/>
            </a:pPr>
            <a:r>
              <a:rPr lang="de-CH" dirty="0" smtClean="0"/>
              <a:t>Picknicken</a:t>
            </a:r>
          </a:p>
          <a:p>
            <a:pPr marL="342900" indent="-342900">
              <a:buFont typeface="Arial" panose="020B0604020202020204" pitchFamily="34" charset="0"/>
              <a:buChar char="•"/>
            </a:pPr>
            <a:r>
              <a:rPr lang="de-CH" dirty="0" smtClean="0"/>
              <a:t>Rauchen</a:t>
            </a:r>
          </a:p>
          <a:p>
            <a:pPr marL="342900" indent="-342900">
              <a:buFont typeface="Arial" panose="020B0604020202020204" pitchFamily="34" charset="0"/>
              <a:buChar char="•"/>
            </a:pPr>
            <a:r>
              <a:rPr lang="de-CH" dirty="0" smtClean="0"/>
              <a:t>Party feiern</a:t>
            </a:r>
          </a:p>
          <a:p>
            <a:pPr marL="342900" indent="-342900">
              <a:buFont typeface="Arial" panose="020B0604020202020204" pitchFamily="34" charset="0"/>
              <a:buChar char="•"/>
            </a:pPr>
            <a:r>
              <a:rPr lang="de-CH" dirty="0" smtClean="0"/>
              <a:t>Chillen</a:t>
            </a:r>
          </a:p>
          <a:p>
            <a:pPr marL="342900" indent="-342900">
              <a:buFont typeface="Arial" panose="020B0604020202020204" pitchFamily="34" charset="0"/>
              <a:buChar char="•"/>
            </a:pPr>
            <a:endParaRPr lang="de-CH" dirty="0" smtClean="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17" name="Inhaltsplatzhalter 6"/>
          <p:cNvSpPr txBox="1">
            <a:spLocks/>
          </p:cNvSpPr>
          <p:nvPr/>
        </p:nvSpPr>
        <p:spPr>
          <a:xfrm>
            <a:off x="694606" y="291852"/>
            <a:ext cx="1008112" cy="266700"/>
          </a:xfrm>
          <a:prstGeom prst="rect">
            <a:avLst/>
          </a:prstGeom>
          <a:noFill/>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de-CH" sz="1100" dirty="0" smtClean="0">
                <a:solidFill>
                  <a:schemeClr val="bg1">
                    <a:lumMod val="65000"/>
                  </a:schemeClr>
                </a:solidFill>
              </a:rPr>
              <a:t>AUFTRAG</a:t>
            </a:r>
            <a:endParaRPr lang="de-CH" sz="1100" dirty="0">
              <a:solidFill>
                <a:schemeClr val="bg1">
                  <a:lumMod val="65000"/>
                </a:schemeClr>
              </a:solidFill>
            </a:endParaRPr>
          </a:p>
        </p:txBody>
      </p:sp>
      <p:cxnSp>
        <p:nvCxnSpPr>
          <p:cNvPr id="18" name="Gerade Verbindung mit Pfeil 19"/>
          <p:cNvCxnSpPr>
            <a:stCxn id="17" idx="3"/>
            <a:endCxn id="19" idx="1"/>
          </p:cNvCxnSpPr>
          <p:nvPr/>
        </p:nvCxnSpPr>
        <p:spPr>
          <a:xfrm>
            <a:off x="1702718" y="425202"/>
            <a:ext cx="288032" cy="0"/>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19" name="Inhaltsplatzhalter 6"/>
          <p:cNvSpPr txBox="1">
            <a:spLocks/>
          </p:cNvSpPr>
          <p:nvPr/>
        </p:nvSpPr>
        <p:spPr>
          <a:xfrm>
            <a:off x="1990750" y="291852"/>
            <a:ext cx="1008112"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de-CH" sz="1100" dirty="0" smtClean="0"/>
              <a:t>ANALYSE</a:t>
            </a:r>
            <a:endParaRPr lang="de-CH" sz="1100" dirty="0"/>
          </a:p>
        </p:txBody>
      </p:sp>
      <p:sp>
        <p:nvSpPr>
          <p:cNvPr id="20" name="Inhaltsplatzhalter 6"/>
          <p:cNvSpPr txBox="1">
            <a:spLocks/>
          </p:cNvSpPr>
          <p:nvPr/>
        </p:nvSpPr>
        <p:spPr>
          <a:xfrm>
            <a:off x="3286895" y="291852"/>
            <a:ext cx="1800199"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r>
              <a:rPr lang="de-CH" sz="1100" dirty="0" smtClean="0">
                <a:solidFill>
                  <a:schemeClr val="bg1">
                    <a:lumMod val="65000"/>
                  </a:schemeClr>
                </a:solidFill>
              </a:rPr>
              <a:t>SCHWERPUNKTE</a:t>
            </a:r>
          </a:p>
        </p:txBody>
      </p:sp>
      <p:cxnSp>
        <p:nvCxnSpPr>
          <p:cNvPr id="21" name="Gerade Verbindung mit Pfeil 19"/>
          <p:cNvCxnSpPr>
            <a:stCxn id="20" idx="3"/>
            <a:endCxn id="23" idx="1"/>
          </p:cNvCxnSpPr>
          <p:nvPr/>
        </p:nvCxnSpPr>
        <p:spPr>
          <a:xfrm flipV="1">
            <a:off x="5087094" y="424396"/>
            <a:ext cx="288032" cy="806"/>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Gerade Verbindung mit Pfeil 19"/>
          <p:cNvCxnSpPr>
            <a:stCxn id="19" idx="3"/>
            <a:endCxn id="20" idx="1"/>
          </p:cNvCxnSpPr>
          <p:nvPr/>
        </p:nvCxnSpPr>
        <p:spPr>
          <a:xfrm>
            <a:off x="2998862" y="425202"/>
            <a:ext cx="288033" cy="0"/>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23" name="Inhaltsplatzhalter 6"/>
          <p:cNvSpPr txBox="1">
            <a:spLocks/>
          </p:cNvSpPr>
          <p:nvPr/>
        </p:nvSpPr>
        <p:spPr>
          <a:xfrm>
            <a:off x="5375126" y="290240"/>
            <a:ext cx="1656184" cy="268312"/>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r>
              <a:rPr lang="de-CH" sz="1100" dirty="0" smtClean="0">
                <a:solidFill>
                  <a:schemeClr val="bg1">
                    <a:lumMod val="65000"/>
                  </a:schemeClr>
                </a:solidFill>
              </a:rPr>
              <a:t>KAMPAGNENBILDUNG</a:t>
            </a:r>
            <a:endParaRPr lang="de-CH" sz="1100" dirty="0">
              <a:solidFill>
                <a:schemeClr val="bg1">
                  <a:lumMod val="65000"/>
                </a:schemeClr>
              </a:solidFill>
            </a:endParaRPr>
          </a:p>
        </p:txBody>
      </p:sp>
      <p:sp>
        <p:nvSpPr>
          <p:cNvPr id="24" name="Inhaltsplatzhalter 6"/>
          <p:cNvSpPr txBox="1">
            <a:spLocks/>
          </p:cNvSpPr>
          <p:nvPr/>
        </p:nvSpPr>
        <p:spPr>
          <a:xfrm>
            <a:off x="7401062" y="116632"/>
            <a:ext cx="2438560"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endParaRPr lang="de-CH" sz="1100" dirty="0">
              <a:solidFill>
                <a:schemeClr val="bg1">
                  <a:lumMod val="75000"/>
                </a:schemeClr>
              </a:solidFill>
            </a:endParaRPr>
          </a:p>
        </p:txBody>
      </p:sp>
      <p:sp>
        <p:nvSpPr>
          <p:cNvPr id="25" name="Inhaltsplatzhalter 6"/>
          <p:cNvSpPr txBox="1">
            <a:spLocks/>
          </p:cNvSpPr>
          <p:nvPr/>
        </p:nvSpPr>
        <p:spPr>
          <a:xfrm>
            <a:off x="7399734" y="485056"/>
            <a:ext cx="2438560" cy="266700"/>
          </a:xfrm>
          <a:prstGeom prst="rect">
            <a:avLst/>
          </a:prstGeom>
          <a:ln w="12700">
            <a:solidFill>
              <a:srgbClr val="A7BE34"/>
            </a:solidFill>
          </a:ln>
        </p:spPr>
        <p:txBody>
          <a:bodyPr vert="horz" lIns="91440" tIns="45720" rIns="91440" bIns="45720" rtlCol="0" anchor="ctr">
            <a:no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endParaRPr lang="de-CH" sz="1100" dirty="0">
              <a:solidFill>
                <a:schemeClr val="bg1">
                  <a:lumMod val="75000"/>
                </a:schemeClr>
              </a:solidFill>
            </a:endParaRPr>
          </a:p>
        </p:txBody>
      </p:sp>
      <p:cxnSp>
        <p:nvCxnSpPr>
          <p:cNvPr id="26" name="Gerade Verbindung mit Pfeil 19"/>
          <p:cNvCxnSpPr>
            <a:endCxn id="24" idx="1"/>
          </p:cNvCxnSpPr>
          <p:nvPr/>
        </p:nvCxnSpPr>
        <p:spPr>
          <a:xfrm flipV="1">
            <a:off x="7026275" y="249982"/>
            <a:ext cx="374787" cy="156418"/>
          </a:xfrm>
          <a:prstGeom prst="bentConnector3">
            <a:avLst>
              <a:gd name="adj1" fmla="val 50000"/>
            </a:avLst>
          </a:prstGeom>
          <a:ln w="63500">
            <a:solidFill>
              <a:srgbClr val="687620">
                <a:alpha val="25000"/>
              </a:srgbClr>
            </a:solidFill>
            <a:headEnd w="sm" len="sm"/>
            <a:tailEnd type="triangle" w="med" len="sm"/>
          </a:ln>
        </p:spPr>
        <p:style>
          <a:lnRef idx="1">
            <a:schemeClr val="accent1"/>
          </a:lnRef>
          <a:fillRef idx="0">
            <a:schemeClr val="accent1"/>
          </a:fillRef>
          <a:effectRef idx="0">
            <a:schemeClr val="accent1"/>
          </a:effectRef>
          <a:fontRef idx="minor">
            <a:schemeClr val="tx1"/>
          </a:fontRef>
        </p:style>
      </p:cxnSp>
      <p:cxnSp>
        <p:nvCxnSpPr>
          <p:cNvPr id="27" name="Gerade Verbindung mit Pfeil 19"/>
          <p:cNvCxnSpPr>
            <a:endCxn id="25" idx="1"/>
          </p:cNvCxnSpPr>
          <p:nvPr/>
        </p:nvCxnSpPr>
        <p:spPr>
          <a:xfrm>
            <a:off x="7029450" y="473075"/>
            <a:ext cx="370284" cy="145331"/>
          </a:xfrm>
          <a:prstGeom prst="bentConnector3">
            <a:avLst>
              <a:gd name="adj1" fmla="val 50000"/>
            </a:avLst>
          </a:prstGeom>
          <a:ln w="63500">
            <a:solidFill>
              <a:srgbClr val="687620">
                <a:alpha val="25000"/>
              </a:srgbClr>
            </a:solidFill>
            <a:headEnd w="sm" len="sm"/>
            <a:tailEnd type="triangle" w="med"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70181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Inhaltsplatzhalter 32"/>
          <p:cNvSpPr>
            <a:spLocks noGrp="1"/>
          </p:cNvSpPr>
          <p:nvPr>
            <p:ph idx="13"/>
          </p:nvPr>
        </p:nvSpPr>
        <p:spPr>
          <a:ln>
            <a:solidFill>
              <a:srgbClr val="AFC737"/>
            </a:solidFill>
          </a:ln>
        </p:spPr>
        <p:txBody>
          <a:bodyPr/>
          <a:lstStyle/>
          <a:p>
            <a:endParaRPr lang="de-CH" dirty="0"/>
          </a:p>
        </p:txBody>
      </p:sp>
      <p:pic>
        <p:nvPicPr>
          <p:cNvPr id="29" name="Bild 1"/>
          <p:cNvPicPr>
            <a:picLocks noChangeAspect="1"/>
          </p:cNvPicPr>
          <p:nvPr/>
        </p:nvPicPr>
        <p:blipFill rotWithShape="1">
          <a:blip r:embed="rId3"/>
          <a:srcRect l="25818" r="17562" b="13844"/>
          <a:stretch/>
        </p:blipFill>
        <p:spPr>
          <a:xfrm>
            <a:off x="8386483" y="2021386"/>
            <a:ext cx="2382912" cy="2669273"/>
          </a:xfrm>
          <a:prstGeom prst="rect">
            <a:avLst/>
          </a:prstGeom>
        </p:spPr>
      </p:pic>
      <p:sp>
        <p:nvSpPr>
          <p:cNvPr id="13" name="Titel 12"/>
          <p:cNvSpPr>
            <a:spLocks noGrp="1"/>
          </p:cNvSpPr>
          <p:nvPr>
            <p:ph type="title"/>
          </p:nvPr>
        </p:nvSpPr>
        <p:spPr/>
        <p:txBody>
          <a:bodyPr/>
          <a:lstStyle/>
          <a:p>
            <a:r>
              <a:rPr lang="de-CH" dirty="0" smtClean="0"/>
              <a:t>LITTERING STEREOTYPEN</a:t>
            </a:r>
            <a:endParaRPr lang="de-CH" dirty="0"/>
          </a:p>
        </p:txBody>
      </p:sp>
      <p:sp>
        <p:nvSpPr>
          <p:cNvPr id="14" name="Inhaltsplatzhalter 13"/>
          <p:cNvSpPr>
            <a:spLocks noGrp="1"/>
          </p:cNvSpPr>
          <p:nvPr>
            <p:ph idx="1"/>
          </p:nvPr>
        </p:nvSpPr>
        <p:spPr/>
        <p:txBody>
          <a:bodyPr>
            <a:normAutofit/>
          </a:bodyPr>
          <a:lstStyle/>
          <a:p>
            <a:pPr marL="342900" indent="-342900">
              <a:buFont typeface="Arial" panose="020B0604020202020204" pitchFamily="34" charset="0"/>
              <a:buChar char="•"/>
            </a:pPr>
            <a:r>
              <a:rPr lang="de-CH" dirty="0" smtClean="0"/>
              <a:t>Rebell</a:t>
            </a:r>
          </a:p>
          <a:p>
            <a:pPr marL="342900" indent="-342900">
              <a:buFont typeface="Arial" panose="020B0604020202020204" pitchFamily="34" charset="0"/>
              <a:buChar char="•"/>
            </a:pPr>
            <a:r>
              <a:rPr lang="de-CH" dirty="0" smtClean="0"/>
              <a:t>Nachahmer</a:t>
            </a:r>
          </a:p>
          <a:p>
            <a:pPr marL="342900" indent="-342900">
              <a:buFont typeface="Arial" panose="020B0604020202020204" pitchFamily="34" charset="0"/>
              <a:buChar char="•"/>
            </a:pPr>
            <a:r>
              <a:rPr lang="de-CH" dirty="0" smtClean="0"/>
              <a:t>Ignorant</a:t>
            </a:r>
          </a:p>
          <a:p>
            <a:pPr marL="342900" indent="-342900">
              <a:buFont typeface="Arial" panose="020B0604020202020204" pitchFamily="34" charset="0"/>
              <a:buChar char="•"/>
            </a:pPr>
            <a:r>
              <a:rPr lang="de-CH" dirty="0" smtClean="0"/>
              <a:t>Opfer</a:t>
            </a:r>
          </a:p>
          <a:p>
            <a:pPr marL="342900" indent="-342900">
              <a:buFont typeface="Arial" panose="020B0604020202020204" pitchFamily="34" charset="0"/>
              <a:buChar char="•"/>
            </a:pPr>
            <a:r>
              <a:rPr lang="de-CH" dirty="0" smtClean="0"/>
              <a:t>Sünder</a:t>
            </a:r>
          </a:p>
          <a:p>
            <a:pPr marL="342900" indent="-342900">
              <a:buFont typeface="Arial" panose="020B0604020202020204" pitchFamily="34" charset="0"/>
              <a:buChar char="•"/>
            </a:pPr>
            <a:r>
              <a:rPr lang="de-CH" dirty="0" smtClean="0"/>
              <a:t>Unbekümmerter</a:t>
            </a:r>
          </a:p>
          <a:p>
            <a:pPr marL="342900" indent="-342900">
              <a:buFont typeface="Arial" panose="020B0604020202020204" pitchFamily="34" charset="0"/>
              <a:buChar char="•"/>
            </a:pPr>
            <a:endParaRPr lang="de-CH" dirty="0" smtClean="0"/>
          </a:p>
          <a:p>
            <a:pPr marL="342900" indent="-342900">
              <a:buFont typeface="Arial" panose="020B0604020202020204" pitchFamily="34" charset="0"/>
              <a:buChar char="•"/>
            </a:pPr>
            <a:endParaRPr lang="de-CH" dirty="0" smtClean="0"/>
          </a:p>
          <a:p>
            <a:pPr marL="342900" indent="-342900">
              <a:buFont typeface="Arial" panose="020B0604020202020204" pitchFamily="34" charset="0"/>
              <a:buChar char="•"/>
            </a:pPr>
            <a:endParaRPr lang="de-CH" dirty="0" smtClean="0"/>
          </a:p>
          <a:p>
            <a:pPr marL="342900" indent="-342900">
              <a:buFont typeface="Arial" panose="020B0604020202020204" pitchFamily="34" charset="0"/>
              <a:buChar char="•"/>
            </a:pPr>
            <a:endParaRPr lang="de-CH" dirty="0" smtClean="0"/>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dirty="0"/>
          </a:p>
        </p:txBody>
      </p:sp>
      <p:sp>
        <p:nvSpPr>
          <p:cNvPr id="17" name="Inhaltsplatzhalter 6"/>
          <p:cNvSpPr txBox="1">
            <a:spLocks/>
          </p:cNvSpPr>
          <p:nvPr/>
        </p:nvSpPr>
        <p:spPr>
          <a:xfrm>
            <a:off x="694606" y="291852"/>
            <a:ext cx="1008112" cy="266700"/>
          </a:xfrm>
          <a:prstGeom prst="rect">
            <a:avLst/>
          </a:prstGeom>
          <a:noFill/>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de-CH" sz="1100" dirty="0" smtClean="0">
                <a:solidFill>
                  <a:schemeClr val="bg1">
                    <a:lumMod val="65000"/>
                  </a:schemeClr>
                </a:solidFill>
              </a:rPr>
              <a:t>AUFTRAG</a:t>
            </a:r>
            <a:endParaRPr lang="de-CH" sz="1100" dirty="0">
              <a:solidFill>
                <a:schemeClr val="bg1">
                  <a:lumMod val="65000"/>
                </a:schemeClr>
              </a:solidFill>
            </a:endParaRPr>
          </a:p>
        </p:txBody>
      </p:sp>
      <p:cxnSp>
        <p:nvCxnSpPr>
          <p:cNvPr id="18" name="Gerade Verbindung mit Pfeil 19"/>
          <p:cNvCxnSpPr>
            <a:stCxn id="17" idx="3"/>
            <a:endCxn id="19" idx="1"/>
          </p:cNvCxnSpPr>
          <p:nvPr/>
        </p:nvCxnSpPr>
        <p:spPr>
          <a:xfrm>
            <a:off x="1702718" y="425202"/>
            <a:ext cx="288032" cy="0"/>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19" name="Inhaltsplatzhalter 6"/>
          <p:cNvSpPr txBox="1">
            <a:spLocks/>
          </p:cNvSpPr>
          <p:nvPr/>
        </p:nvSpPr>
        <p:spPr>
          <a:xfrm>
            <a:off x="1990750" y="291852"/>
            <a:ext cx="1008112"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de-CH" sz="1100" dirty="0" smtClean="0"/>
              <a:t>ANALYSE</a:t>
            </a:r>
            <a:endParaRPr lang="de-CH" sz="1100" dirty="0"/>
          </a:p>
        </p:txBody>
      </p:sp>
      <p:sp>
        <p:nvSpPr>
          <p:cNvPr id="20" name="Inhaltsplatzhalter 6"/>
          <p:cNvSpPr txBox="1">
            <a:spLocks/>
          </p:cNvSpPr>
          <p:nvPr/>
        </p:nvSpPr>
        <p:spPr>
          <a:xfrm>
            <a:off x="3286895" y="291852"/>
            <a:ext cx="1800199"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r>
              <a:rPr lang="de-CH" sz="1100" dirty="0" smtClean="0">
                <a:solidFill>
                  <a:schemeClr val="bg1">
                    <a:lumMod val="65000"/>
                  </a:schemeClr>
                </a:solidFill>
              </a:rPr>
              <a:t>SCHWERPUNKTE</a:t>
            </a:r>
          </a:p>
        </p:txBody>
      </p:sp>
      <p:cxnSp>
        <p:nvCxnSpPr>
          <p:cNvPr id="21" name="Gerade Verbindung mit Pfeil 19"/>
          <p:cNvCxnSpPr>
            <a:stCxn id="20" idx="3"/>
            <a:endCxn id="23" idx="1"/>
          </p:cNvCxnSpPr>
          <p:nvPr/>
        </p:nvCxnSpPr>
        <p:spPr>
          <a:xfrm flipV="1">
            <a:off x="5087094" y="424396"/>
            <a:ext cx="288032" cy="806"/>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Gerade Verbindung mit Pfeil 19"/>
          <p:cNvCxnSpPr>
            <a:stCxn id="19" idx="3"/>
            <a:endCxn id="20" idx="1"/>
          </p:cNvCxnSpPr>
          <p:nvPr/>
        </p:nvCxnSpPr>
        <p:spPr>
          <a:xfrm>
            <a:off x="2998862" y="425202"/>
            <a:ext cx="288033" cy="0"/>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23" name="Inhaltsplatzhalter 6"/>
          <p:cNvSpPr txBox="1">
            <a:spLocks/>
          </p:cNvSpPr>
          <p:nvPr/>
        </p:nvSpPr>
        <p:spPr>
          <a:xfrm>
            <a:off x="5375126" y="290240"/>
            <a:ext cx="1656184" cy="268312"/>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r>
              <a:rPr lang="de-CH" sz="1100" dirty="0" smtClean="0">
                <a:solidFill>
                  <a:schemeClr val="bg1">
                    <a:lumMod val="65000"/>
                  </a:schemeClr>
                </a:solidFill>
              </a:rPr>
              <a:t>KAMPAGNENBILDUNG</a:t>
            </a:r>
            <a:endParaRPr lang="de-CH" sz="1100" dirty="0">
              <a:solidFill>
                <a:schemeClr val="bg1">
                  <a:lumMod val="65000"/>
                </a:schemeClr>
              </a:solidFill>
            </a:endParaRPr>
          </a:p>
        </p:txBody>
      </p:sp>
      <p:sp>
        <p:nvSpPr>
          <p:cNvPr id="24" name="Inhaltsplatzhalter 6"/>
          <p:cNvSpPr txBox="1">
            <a:spLocks/>
          </p:cNvSpPr>
          <p:nvPr/>
        </p:nvSpPr>
        <p:spPr>
          <a:xfrm>
            <a:off x="7401062" y="116632"/>
            <a:ext cx="2438560"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endParaRPr lang="de-CH" sz="1100" dirty="0">
              <a:solidFill>
                <a:schemeClr val="bg1">
                  <a:lumMod val="75000"/>
                </a:schemeClr>
              </a:solidFill>
            </a:endParaRPr>
          </a:p>
        </p:txBody>
      </p:sp>
      <p:sp>
        <p:nvSpPr>
          <p:cNvPr id="25" name="Inhaltsplatzhalter 6"/>
          <p:cNvSpPr txBox="1">
            <a:spLocks/>
          </p:cNvSpPr>
          <p:nvPr/>
        </p:nvSpPr>
        <p:spPr>
          <a:xfrm>
            <a:off x="7399734" y="485056"/>
            <a:ext cx="2438560" cy="266700"/>
          </a:xfrm>
          <a:prstGeom prst="rect">
            <a:avLst/>
          </a:prstGeom>
          <a:ln w="12700">
            <a:solidFill>
              <a:srgbClr val="A7BE34"/>
            </a:solidFill>
          </a:ln>
        </p:spPr>
        <p:txBody>
          <a:bodyPr vert="horz" lIns="91440" tIns="45720" rIns="91440" bIns="45720" rtlCol="0" anchor="ctr">
            <a:no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endParaRPr lang="de-CH" sz="1100" dirty="0">
              <a:solidFill>
                <a:schemeClr val="bg1">
                  <a:lumMod val="75000"/>
                </a:schemeClr>
              </a:solidFill>
            </a:endParaRPr>
          </a:p>
        </p:txBody>
      </p:sp>
      <p:cxnSp>
        <p:nvCxnSpPr>
          <p:cNvPr id="26" name="Gerade Verbindung mit Pfeil 19"/>
          <p:cNvCxnSpPr>
            <a:endCxn id="24" idx="1"/>
          </p:cNvCxnSpPr>
          <p:nvPr/>
        </p:nvCxnSpPr>
        <p:spPr>
          <a:xfrm flipV="1">
            <a:off x="7026275" y="249982"/>
            <a:ext cx="374787" cy="156418"/>
          </a:xfrm>
          <a:prstGeom prst="bentConnector3">
            <a:avLst>
              <a:gd name="adj1" fmla="val 50000"/>
            </a:avLst>
          </a:prstGeom>
          <a:ln w="63500">
            <a:solidFill>
              <a:srgbClr val="687620">
                <a:alpha val="25000"/>
              </a:srgbClr>
            </a:solidFill>
            <a:headEnd w="sm" len="sm"/>
            <a:tailEnd type="triangle" w="med" len="sm"/>
          </a:ln>
        </p:spPr>
        <p:style>
          <a:lnRef idx="1">
            <a:schemeClr val="accent1"/>
          </a:lnRef>
          <a:fillRef idx="0">
            <a:schemeClr val="accent1"/>
          </a:fillRef>
          <a:effectRef idx="0">
            <a:schemeClr val="accent1"/>
          </a:effectRef>
          <a:fontRef idx="minor">
            <a:schemeClr val="tx1"/>
          </a:fontRef>
        </p:style>
      </p:cxnSp>
      <p:cxnSp>
        <p:nvCxnSpPr>
          <p:cNvPr id="27" name="Gerade Verbindung mit Pfeil 19"/>
          <p:cNvCxnSpPr>
            <a:endCxn id="25" idx="1"/>
          </p:cNvCxnSpPr>
          <p:nvPr/>
        </p:nvCxnSpPr>
        <p:spPr>
          <a:xfrm>
            <a:off x="7029450" y="473075"/>
            <a:ext cx="370284" cy="145331"/>
          </a:xfrm>
          <a:prstGeom prst="bentConnector3">
            <a:avLst>
              <a:gd name="adj1" fmla="val 50000"/>
            </a:avLst>
          </a:prstGeom>
          <a:ln w="63500">
            <a:solidFill>
              <a:srgbClr val="687620">
                <a:alpha val="25000"/>
              </a:srgbClr>
            </a:solidFill>
            <a:headEnd w="sm" len="sm"/>
            <a:tailEnd type="triangle" w="med" len="sm"/>
          </a:ln>
        </p:spPr>
        <p:style>
          <a:lnRef idx="1">
            <a:schemeClr val="accent1"/>
          </a:lnRef>
          <a:fillRef idx="0">
            <a:schemeClr val="accent1"/>
          </a:fillRef>
          <a:effectRef idx="0">
            <a:schemeClr val="accent1"/>
          </a:effectRef>
          <a:fontRef idx="minor">
            <a:schemeClr val="tx1"/>
          </a:fontRef>
        </p:style>
      </p:cxnSp>
      <p:pic>
        <p:nvPicPr>
          <p:cNvPr id="30" name="Bild 2" descr="nicht überlege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5286" y="3600229"/>
            <a:ext cx="2224125" cy="1480433"/>
          </a:xfrm>
          <a:prstGeom prst="rect">
            <a:avLst/>
          </a:prstGeom>
        </p:spPr>
      </p:pic>
      <p:pic>
        <p:nvPicPr>
          <p:cNvPr id="31" name="Bild 4" descr="Drop it.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62547" y="4351896"/>
            <a:ext cx="1679925" cy="1480434"/>
          </a:xfrm>
          <a:prstGeom prst="rect">
            <a:avLst/>
          </a:prstGeom>
        </p:spPr>
      </p:pic>
      <p:pic>
        <p:nvPicPr>
          <p:cNvPr id="32" name="Bild 5" descr="unbekuemmert.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32873" y="4872877"/>
            <a:ext cx="1396473" cy="787519"/>
          </a:xfrm>
          <a:prstGeom prst="rect">
            <a:avLst/>
          </a:prstGeom>
        </p:spPr>
      </p:pic>
      <p:cxnSp>
        <p:nvCxnSpPr>
          <p:cNvPr id="34" name="Gerade Verbindung mit Pfeil 19"/>
          <p:cNvCxnSpPr/>
          <p:nvPr/>
        </p:nvCxnSpPr>
        <p:spPr>
          <a:xfrm>
            <a:off x="5828224" y="4460448"/>
            <a:ext cx="98299" cy="0"/>
          </a:xfrm>
          <a:prstGeom prst="straightConnector1">
            <a:avLst/>
          </a:prstGeom>
          <a:ln w="76200">
            <a:solidFill>
              <a:srgbClr val="68762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Gerade Verbindung mit Pfeil 19"/>
          <p:cNvCxnSpPr/>
          <p:nvPr/>
        </p:nvCxnSpPr>
        <p:spPr>
          <a:xfrm>
            <a:off x="3209647" y="4460448"/>
            <a:ext cx="2509236" cy="0"/>
          </a:xfrm>
          <a:prstGeom prst="straightConnector1">
            <a:avLst/>
          </a:prstGeom>
          <a:ln w="12700">
            <a:solidFill>
              <a:srgbClr val="687620"/>
            </a:solidFill>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07265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a:lstStyle/>
          <a:p>
            <a:r>
              <a:rPr lang="de-CH" dirty="0" smtClean="0"/>
              <a:t>MEISTGELITTERTE OBJEKTE</a:t>
            </a:r>
            <a:endParaRPr lang="de-CH" dirty="0"/>
          </a:p>
        </p:txBody>
      </p:sp>
      <p:sp>
        <p:nvSpPr>
          <p:cNvPr id="14" name="Inhaltsplatzhalter 13"/>
          <p:cNvSpPr>
            <a:spLocks noGrp="1"/>
          </p:cNvSpPr>
          <p:nvPr>
            <p:ph idx="1"/>
          </p:nvPr>
        </p:nvSpPr>
        <p:spPr/>
        <p:txBody>
          <a:bodyPr>
            <a:normAutofit/>
          </a:bodyPr>
          <a:lstStyle/>
          <a:p>
            <a:r>
              <a:rPr lang="de-CH" dirty="0" smtClean="0"/>
              <a:t>Nach Stückzahl</a:t>
            </a:r>
          </a:p>
          <a:p>
            <a:pPr marL="342900" indent="-342900">
              <a:buFont typeface="Arial" panose="020B0604020202020204" pitchFamily="34" charset="0"/>
              <a:buChar char="•"/>
            </a:pPr>
            <a:r>
              <a:rPr lang="de-CH" dirty="0" smtClean="0"/>
              <a:t>Zigaretten</a:t>
            </a:r>
          </a:p>
          <a:p>
            <a:pPr marL="342900" indent="-342900">
              <a:buFont typeface="Arial" panose="020B0604020202020204" pitchFamily="34" charset="0"/>
              <a:buChar char="•"/>
            </a:pPr>
            <a:r>
              <a:rPr lang="de-CH" dirty="0" smtClean="0"/>
              <a:t>59% Anteil</a:t>
            </a:r>
          </a:p>
          <a:p>
            <a:pPr marL="342900" indent="-342900">
              <a:buFont typeface="Arial" panose="020B0604020202020204" pitchFamily="34" charset="0"/>
              <a:buChar char="•"/>
            </a:pPr>
            <a:endParaRPr lang="de-CH" dirty="0" smtClean="0"/>
          </a:p>
          <a:p>
            <a:r>
              <a:rPr lang="de-CH" dirty="0" smtClean="0"/>
              <a:t>Nach Gewicht</a:t>
            </a:r>
          </a:p>
          <a:p>
            <a:pPr marL="342900" indent="-342900">
              <a:buFont typeface="Arial" panose="020B0604020202020204" pitchFamily="34" charset="0"/>
              <a:buChar char="•"/>
            </a:pPr>
            <a:r>
              <a:rPr lang="de-CH" dirty="0" smtClean="0"/>
              <a:t>Verpackungen fliegender Verpflegung</a:t>
            </a:r>
          </a:p>
          <a:p>
            <a:pPr marL="342900" indent="-342900">
              <a:buFont typeface="Arial" panose="020B0604020202020204" pitchFamily="34" charset="0"/>
              <a:buChar char="•"/>
            </a:pPr>
            <a:r>
              <a:rPr lang="de-CH" dirty="0" smtClean="0"/>
              <a:t>51% Anteil</a:t>
            </a:r>
          </a:p>
        </p:txBody>
      </p:sp>
      <p:sp>
        <p:nvSpPr>
          <p:cNvPr id="4" name="Datumsplatzhalter 3"/>
          <p:cNvSpPr>
            <a:spLocks noGrp="1"/>
          </p:cNvSpPr>
          <p:nvPr>
            <p:ph type="dt" sz="half" idx="10"/>
          </p:nvPr>
        </p:nvSpPr>
        <p:spPr/>
        <p:txBody>
          <a:bodyPr/>
          <a:lstStyle/>
          <a:p>
            <a:fld id="{AB6B06AD-4580-405D-93BA-F4E5DF6B949A}" type="datetime2">
              <a:rPr lang="de-DE" smtClean="0"/>
              <a:pPr/>
              <a:t>Freitag, 30. Oktober 2015</a:t>
            </a:fld>
            <a:endParaRPr lang="de-CH"/>
          </a:p>
        </p:txBody>
      </p:sp>
      <p:sp>
        <p:nvSpPr>
          <p:cNvPr id="17" name="Inhaltsplatzhalter 6"/>
          <p:cNvSpPr txBox="1">
            <a:spLocks/>
          </p:cNvSpPr>
          <p:nvPr/>
        </p:nvSpPr>
        <p:spPr>
          <a:xfrm>
            <a:off x="694606" y="291852"/>
            <a:ext cx="1008112" cy="266700"/>
          </a:xfrm>
          <a:prstGeom prst="rect">
            <a:avLst/>
          </a:prstGeom>
          <a:noFill/>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de-CH" sz="1100" dirty="0" smtClean="0">
                <a:solidFill>
                  <a:schemeClr val="bg1">
                    <a:lumMod val="65000"/>
                  </a:schemeClr>
                </a:solidFill>
              </a:rPr>
              <a:t>AUFTRAG</a:t>
            </a:r>
            <a:endParaRPr lang="de-CH" sz="1100" dirty="0">
              <a:solidFill>
                <a:schemeClr val="bg1">
                  <a:lumMod val="65000"/>
                </a:schemeClr>
              </a:solidFill>
            </a:endParaRPr>
          </a:p>
        </p:txBody>
      </p:sp>
      <p:cxnSp>
        <p:nvCxnSpPr>
          <p:cNvPr id="18" name="Gerade Verbindung mit Pfeil 19"/>
          <p:cNvCxnSpPr>
            <a:stCxn id="17" idx="3"/>
            <a:endCxn id="19" idx="1"/>
          </p:cNvCxnSpPr>
          <p:nvPr/>
        </p:nvCxnSpPr>
        <p:spPr>
          <a:xfrm>
            <a:off x="1702718" y="425202"/>
            <a:ext cx="288032" cy="0"/>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19" name="Inhaltsplatzhalter 6"/>
          <p:cNvSpPr txBox="1">
            <a:spLocks/>
          </p:cNvSpPr>
          <p:nvPr/>
        </p:nvSpPr>
        <p:spPr>
          <a:xfrm>
            <a:off x="1990750" y="291852"/>
            <a:ext cx="1008112"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de-CH" sz="1100" dirty="0" smtClean="0"/>
              <a:t>ANALYSE</a:t>
            </a:r>
            <a:endParaRPr lang="de-CH" sz="1100" dirty="0"/>
          </a:p>
        </p:txBody>
      </p:sp>
      <p:sp>
        <p:nvSpPr>
          <p:cNvPr id="20" name="Inhaltsplatzhalter 6"/>
          <p:cNvSpPr txBox="1">
            <a:spLocks/>
          </p:cNvSpPr>
          <p:nvPr/>
        </p:nvSpPr>
        <p:spPr>
          <a:xfrm>
            <a:off x="3286895" y="291852"/>
            <a:ext cx="1800199"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r>
              <a:rPr lang="de-CH" sz="1100" dirty="0" smtClean="0">
                <a:solidFill>
                  <a:schemeClr val="bg1">
                    <a:lumMod val="65000"/>
                  </a:schemeClr>
                </a:solidFill>
              </a:rPr>
              <a:t>SCHWERPUNKTE</a:t>
            </a:r>
          </a:p>
        </p:txBody>
      </p:sp>
      <p:cxnSp>
        <p:nvCxnSpPr>
          <p:cNvPr id="21" name="Gerade Verbindung mit Pfeil 19"/>
          <p:cNvCxnSpPr>
            <a:stCxn id="20" idx="3"/>
            <a:endCxn id="23" idx="1"/>
          </p:cNvCxnSpPr>
          <p:nvPr/>
        </p:nvCxnSpPr>
        <p:spPr>
          <a:xfrm flipV="1">
            <a:off x="5087094" y="424396"/>
            <a:ext cx="288032" cy="806"/>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Gerade Verbindung mit Pfeil 19"/>
          <p:cNvCxnSpPr>
            <a:stCxn id="19" idx="3"/>
            <a:endCxn id="20" idx="1"/>
          </p:cNvCxnSpPr>
          <p:nvPr/>
        </p:nvCxnSpPr>
        <p:spPr>
          <a:xfrm>
            <a:off x="2998862" y="425202"/>
            <a:ext cx="288033" cy="0"/>
          </a:xfrm>
          <a:prstGeom prst="straightConnector1">
            <a:avLst/>
          </a:prstGeom>
          <a:ln w="63500">
            <a:solidFill>
              <a:srgbClr val="687620">
                <a:alpha val="25000"/>
              </a:srgb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23" name="Inhaltsplatzhalter 6"/>
          <p:cNvSpPr txBox="1">
            <a:spLocks/>
          </p:cNvSpPr>
          <p:nvPr/>
        </p:nvSpPr>
        <p:spPr>
          <a:xfrm>
            <a:off x="5375126" y="290240"/>
            <a:ext cx="1656184" cy="268312"/>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r>
              <a:rPr lang="de-CH" sz="1100" dirty="0" smtClean="0">
                <a:solidFill>
                  <a:schemeClr val="bg1">
                    <a:lumMod val="65000"/>
                  </a:schemeClr>
                </a:solidFill>
              </a:rPr>
              <a:t>KAMPAGNENBILDUNG</a:t>
            </a:r>
            <a:endParaRPr lang="de-CH" sz="1100" dirty="0">
              <a:solidFill>
                <a:schemeClr val="bg1">
                  <a:lumMod val="65000"/>
                </a:schemeClr>
              </a:solidFill>
            </a:endParaRPr>
          </a:p>
        </p:txBody>
      </p:sp>
      <p:sp>
        <p:nvSpPr>
          <p:cNvPr id="24" name="Inhaltsplatzhalter 6"/>
          <p:cNvSpPr txBox="1">
            <a:spLocks/>
          </p:cNvSpPr>
          <p:nvPr/>
        </p:nvSpPr>
        <p:spPr>
          <a:xfrm>
            <a:off x="7401062" y="116632"/>
            <a:ext cx="2438560" cy="266700"/>
          </a:xfrm>
          <a:prstGeom prst="rect">
            <a:avLst/>
          </a:prstGeom>
          <a:ln w="12700">
            <a:solidFill>
              <a:srgbClr val="A7BE34"/>
            </a:solidFill>
          </a:ln>
        </p:spPr>
        <p:txBody>
          <a:bodyPr vert="horz" lIns="91440" tIns="45720" rIns="91440" bIns="45720" rtlCol="0" anchor="ctr">
            <a:norm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endParaRPr lang="de-CH" sz="1100" dirty="0">
              <a:solidFill>
                <a:schemeClr val="bg1">
                  <a:lumMod val="75000"/>
                </a:schemeClr>
              </a:solidFill>
            </a:endParaRPr>
          </a:p>
        </p:txBody>
      </p:sp>
      <p:sp>
        <p:nvSpPr>
          <p:cNvPr id="25" name="Inhaltsplatzhalter 6"/>
          <p:cNvSpPr txBox="1">
            <a:spLocks/>
          </p:cNvSpPr>
          <p:nvPr/>
        </p:nvSpPr>
        <p:spPr>
          <a:xfrm>
            <a:off x="7399734" y="485056"/>
            <a:ext cx="2438560" cy="266700"/>
          </a:xfrm>
          <a:prstGeom prst="rect">
            <a:avLst/>
          </a:prstGeom>
          <a:ln w="12700">
            <a:solidFill>
              <a:srgbClr val="A7BE34"/>
            </a:solidFill>
          </a:ln>
        </p:spPr>
        <p:txBody>
          <a:bodyPr vert="horz" lIns="91440" tIns="45720" rIns="91440" bIns="45720" rtlCol="0" anchor="ctr">
            <a:noAutofit/>
          </a:bodyPr>
          <a:lstStyle>
            <a:lvl1pPr marL="0" indent="0" algn="l" defTabSz="914400" rtl="0" eaLnBrk="1" latinLnBrk="0" hangingPunct="1">
              <a:spcBef>
                <a:spcPct val="20000"/>
              </a:spcBef>
              <a:buClr>
                <a:srgbClr val="A7BE34"/>
              </a:buClr>
              <a:buFont typeface="Arial" panose="020B0604020202020204" pitchFamily="34" charset="0"/>
              <a:buNone/>
              <a:defRPr sz="2400" kern="1200">
                <a:solidFill>
                  <a:schemeClr val="tx1"/>
                </a:solidFill>
                <a:latin typeface="+mn-lt"/>
                <a:ea typeface="+mn-ea"/>
                <a:cs typeface="+mn-cs"/>
              </a:defRPr>
            </a:lvl1pPr>
            <a:lvl2pPr marL="0" indent="-285750" algn="l" defTabSz="914400" rtl="0" eaLnBrk="1" latinLnBrk="0" hangingPunct="1">
              <a:spcBef>
                <a:spcPct val="20000"/>
              </a:spcBef>
              <a:buClr>
                <a:srgbClr val="A7BE34"/>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pPr>
            <a:endParaRPr lang="de-CH" sz="1100" dirty="0">
              <a:solidFill>
                <a:schemeClr val="bg1">
                  <a:lumMod val="75000"/>
                </a:schemeClr>
              </a:solidFill>
            </a:endParaRPr>
          </a:p>
        </p:txBody>
      </p:sp>
      <p:cxnSp>
        <p:nvCxnSpPr>
          <p:cNvPr id="26" name="Gerade Verbindung mit Pfeil 19"/>
          <p:cNvCxnSpPr>
            <a:endCxn id="24" idx="1"/>
          </p:cNvCxnSpPr>
          <p:nvPr/>
        </p:nvCxnSpPr>
        <p:spPr>
          <a:xfrm flipV="1">
            <a:off x="7026275" y="249982"/>
            <a:ext cx="374787" cy="156418"/>
          </a:xfrm>
          <a:prstGeom prst="bentConnector3">
            <a:avLst>
              <a:gd name="adj1" fmla="val 50000"/>
            </a:avLst>
          </a:prstGeom>
          <a:ln w="63500">
            <a:solidFill>
              <a:srgbClr val="687620">
                <a:alpha val="25000"/>
              </a:srgbClr>
            </a:solidFill>
            <a:headEnd w="sm" len="sm"/>
            <a:tailEnd type="triangle" w="med" len="sm"/>
          </a:ln>
        </p:spPr>
        <p:style>
          <a:lnRef idx="1">
            <a:schemeClr val="accent1"/>
          </a:lnRef>
          <a:fillRef idx="0">
            <a:schemeClr val="accent1"/>
          </a:fillRef>
          <a:effectRef idx="0">
            <a:schemeClr val="accent1"/>
          </a:effectRef>
          <a:fontRef idx="minor">
            <a:schemeClr val="tx1"/>
          </a:fontRef>
        </p:style>
      </p:cxnSp>
      <p:cxnSp>
        <p:nvCxnSpPr>
          <p:cNvPr id="27" name="Gerade Verbindung mit Pfeil 19"/>
          <p:cNvCxnSpPr>
            <a:endCxn id="25" idx="1"/>
          </p:cNvCxnSpPr>
          <p:nvPr/>
        </p:nvCxnSpPr>
        <p:spPr>
          <a:xfrm>
            <a:off x="7029450" y="473075"/>
            <a:ext cx="370284" cy="145331"/>
          </a:xfrm>
          <a:prstGeom prst="bentConnector3">
            <a:avLst>
              <a:gd name="adj1" fmla="val 50000"/>
            </a:avLst>
          </a:prstGeom>
          <a:ln w="63500">
            <a:solidFill>
              <a:srgbClr val="687620">
                <a:alpha val="25000"/>
              </a:srgbClr>
            </a:solidFill>
            <a:headEnd w="sm" len="sm"/>
            <a:tailEnd type="triangle" w="med"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8350381"/>
      </p:ext>
    </p:extLst>
  </p:cSld>
  <p:clrMapOvr>
    <a:masterClrMapping/>
  </p:clrMapOvr>
  <p:timing>
    <p:tnLst>
      <p:par>
        <p:cTn id="1" dur="indefinite" restart="never" nodeType="tmRoot"/>
      </p:par>
    </p:tnLst>
  </p:timing>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ctr">
          <a:defRPr dirty="0" smtClean="0">
            <a:solidFill>
              <a:srgbClr val="A7BE34"/>
            </a:solidFill>
          </a:defRPr>
        </a:defPPr>
      </a:lstStyle>
    </a:txDef>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3692</Words>
  <Application>Microsoft Office PowerPoint</Application>
  <PresentationFormat>Benutzerdefiniert</PresentationFormat>
  <Paragraphs>670</Paragraphs>
  <Slides>53</Slides>
  <Notes>19</Notes>
  <HiddenSlides>0</HiddenSlides>
  <MMClips>0</MMClips>
  <ScaleCrop>false</ScaleCrop>
  <HeadingPairs>
    <vt:vector size="4" baseType="variant">
      <vt:variant>
        <vt:lpstr>Design</vt:lpstr>
      </vt:variant>
      <vt:variant>
        <vt:i4>1</vt:i4>
      </vt:variant>
      <vt:variant>
        <vt:lpstr>Folientitel</vt:lpstr>
      </vt:variant>
      <vt:variant>
        <vt:i4>53</vt:i4>
      </vt:variant>
    </vt:vector>
  </HeadingPairs>
  <TitlesOfParts>
    <vt:vector size="54" baseType="lpstr">
      <vt:lpstr>Larissa</vt:lpstr>
      <vt:lpstr>No- Littering- Konzept für rüschlikon </vt:lpstr>
      <vt:lpstr>PROGRAMM</vt:lpstr>
      <vt:lpstr>PowerPoint-Präsentation</vt:lpstr>
      <vt:lpstr>AUFTRAG</vt:lpstr>
      <vt:lpstr>UIMPACT STELLT SICH VOR</vt:lpstr>
      <vt:lpstr>SITUATIONSANALYSE</vt:lpstr>
      <vt:lpstr>LITTERING- SITUATIONEN</vt:lpstr>
      <vt:lpstr>LITTERING STEREOTYPEN</vt:lpstr>
      <vt:lpstr>MEISTGELITTERTE OBJEKTE</vt:lpstr>
      <vt:lpstr>ANALYSE</vt:lpstr>
      <vt:lpstr>SCHWERPUNKTE</vt:lpstr>
      <vt:lpstr>KAMPAGNENBILDUNG</vt:lpstr>
      <vt:lpstr>Mir sind bsundrig! Lisa Pfister, regula Zahnd </vt:lpstr>
      <vt:lpstr>AGENDA</vt:lpstr>
      <vt:lpstr>WIESO „Mir sind bsundrig!“ ?</vt:lpstr>
      <vt:lpstr>WEIL...</vt:lpstr>
      <vt:lpstr>KAMPAGNE„Mir sind bsundrig!“</vt:lpstr>
      <vt:lpstr>GROBZIELE</vt:lpstr>
      <vt:lpstr>MASSNAHMEN</vt:lpstr>
      <vt:lpstr>BUVETTE</vt:lpstr>
      <vt:lpstr>FOTOWAND</vt:lpstr>
      <vt:lpstr>FOTOWAND</vt:lpstr>
      <vt:lpstr>SEEBUECH</vt:lpstr>
      <vt:lpstr>WIRKUNGEN</vt:lpstr>
      <vt:lpstr>BUDGETPLANUNG</vt:lpstr>
      <vt:lpstr>Kampagne „Mir sind bsundrig!“</vt:lpstr>
      <vt:lpstr>„Tüpfsch?“ – Folgekampagne „Triffsch...?“ Silla Gröbly, Lucia Rettig, Lorenz Rieger  </vt:lpstr>
      <vt:lpstr>AGENDA</vt:lpstr>
      <vt:lpstr>Kampagne „Tüpfsch?“</vt:lpstr>
      <vt:lpstr>GROBZIELE</vt:lpstr>
      <vt:lpstr>MASSNAHMENPAKET 1/2</vt:lpstr>
      <vt:lpstr>MASSNAHMENPAKET 2/2</vt:lpstr>
      <vt:lpstr>WIRKUNGEN 1/2</vt:lpstr>
      <vt:lpstr>WIRKUNGEN 2/2</vt:lpstr>
      <vt:lpstr>BUDGETPLANUNG 1/2</vt:lpstr>
      <vt:lpstr>BUDGETPLANUNG 2/2</vt:lpstr>
      <vt:lpstr>Kampagne „Tüpfsch?“</vt:lpstr>
      <vt:lpstr>Evaluation - der Kampagnen  «Mir sindBsundrig!» und «Tüpfsch?» Jeannine Akeret &amp; René Hürlimann </vt:lpstr>
      <vt:lpstr>ABLAUF </vt:lpstr>
      <vt:lpstr>WARUM EINE EVALUATION? </vt:lpstr>
      <vt:lpstr>Evaluation der Kampagne  «Mir sind bsundrig!»</vt:lpstr>
      <vt:lpstr>WIRKUNGSZIELE</vt:lpstr>
      <vt:lpstr>METHODEN UND INDIKATOREN</vt:lpstr>
      <vt:lpstr>METHODEN UND INDIKATOREN</vt:lpstr>
      <vt:lpstr>ZEITPLAN</vt:lpstr>
      <vt:lpstr>KOSTENABSCHÄTZUNG</vt:lpstr>
      <vt:lpstr>Evaluation der Kampagne  «Tüpfsch?»</vt:lpstr>
      <vt:lpstr>WIRKUNGSZIELE</vt:lpstr>
      <vt:lpstr>METHODEN UND INDIKATOREN</vt:lpstr>
      <vt:lpstr>ZEITPLAN</vt:lpstr>
      <vt:lpstr>KOSTENABSCHÄTZUNG</vt:lpstr>
      <vt:lpstr>DARUM EINE EVALUATION! </vt:lpstr>
      <vt:lpstr>ZUM ABSCHLUSS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Regina</dc:creator>
  <cp:lastModifiedBy>Anja</cp:lastModifiedBy>
  <cp:revision>103</cp:revision>
  <dcterms:created xsi:type="dcterms:W3CDTF">2015-10-30T07:39:04Z</dcterms:created>
  <dcterms:modified xsi:type="dcterms:W3CDTF">2015-10-30T13:55:18Z</dcterms:modified>
</cp:coreProperties>
</file>